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64" r:id="rId2"/>
    <p:sldId id="263" r:id="rId3"/>
    <p:sldId id="256" r:id="rId4"/>
    <p:sldId id="257" r:id="rId5"/>
    <p:sldId id="258" r:id="rId6"/>
    <p:sldId id="259" r:id="rId7"/>
    <p:sldId id="262" r:id="rId8"/>
    <p:sldId id="260" r:id="rId9"/>
    <p:sldId id="261" r:id="rId10"/>
    <p:sldId id="265" r:id="rId11"/>
    <p:sldId id="280" r:id="rId12"/>
    <p:sldId id="281" r:id="rId13"/>
    <p:sldId id="266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67" r:id="rId27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05977"/>
    <a:srgbClr val="F5F5DC"/>
    <a:srgbClr val="DA6969"/>
    <a:srgbClr val="EBC768"/>
    <a:srgbClr val="F2FC9F"/>
    <a:srgbClr val="EDBB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221" autoAdjust="0"/>
  </p:normalViewPr>
  <p:slideViewPr>
    <p:cSldViewPr snapToGrid="0">
      <p:cViewPr varScale="1">
        <p:scale>
          <a:sx n="81" d="100"/>
          <a:sy n="81" d="100"/>
        </p:scale>
        <p:origin x="75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81629F-342E-40BC-AB25-A06CFD392F83}" type="datetimeFigureOut">
              <a:rPr lang="es-ES" smtClean="0"/>
              <a:t>18/05/2024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1D46DB-ACD4-44CC-B476-BADFECC0A1C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147339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1D46DB-ACD4-44CC-B476-BADFECC0A1C6}" type="slidenum">
              <a:rPr lang="es-ES" smtClean="0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976509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1D46DB-ACD4-44CC-B476-BADFECC0A1C6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671637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1D46DB-ACD4-44CC-B476-BADFECC0A1C6}" type="slidenum">
              <a:rPr lang="es-ES" smtClean="0"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722980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1D46DB-ACD4-44CC-B476-BADFECC0A1C6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313741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1D46DB-ACD4-44CC-B476-BADFECC0A1C6}" type="slidenum">
              <a:rPr lang="es-ES" smtClean="0"/>
              <a:t>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111017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75719B-C817-D6DE-3977-66F9ED58C8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FB83E30-030E-78CD-8A8B-55779685A1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B726B6F-3C05-245E-5E2F-00F0694765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DDACB-EBDF-422F-9F48-BB141E458754}" type="datetimeFigureOut">
              <a:rPr lang="es-ES" smtClean="0"/>
              <a:t>18/05/2024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BC2EB43-FF9D-FAD4-0994-F5E083BDE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EB40828-1DF1-19BF-F674-66BE83BBB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6BE32-75EF-4C8E-9697-C551B904166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893013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10932B-3528-AA24-70EF-FE3213F687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894F350-DC52-804F-7F65-0A4E0C951F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45398DF-3916-4E3B-8C63-9710F68E9F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DDACB-EBDF-422F-9F48-BB141E458754}" type="datetimeFigureOut">
              <a:rPr lang="es-ES" smtClean="0"/>
              <a:t>18/05/2024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16899AC-B357-A81F-30B4-393BF351B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1ECE717-B2F0-97CB-CCED-D74117BC1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6BE32-75EF-4C8E-9697-C551B904166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583190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36A0D9E-340E-01A6-F7CD-A37C21793B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D9A9B62-6422-477F-D88E-2D97143F66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ABD0419-9B23-0436-1EB2-D3ACE76E0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DDACB-EBDF-422F-9F48-BB141E458754}" type="datetimeFigureOut">
              <a:rPr lang="es-ES" smtClean="0"/>
              <a:t>18/05/2024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C52234D-6FF5-5AE3-46D6-2748327CCB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1866F1E-344E-4BBA-2835-189959D2E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6BE32-75EF-4C8E-9697-C551B904166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739956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EF3F3A-10B7-40E8-6067-519B110D64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4C4AD8C-513D-F91F-C56C-B1C070B1F7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5E417D0-166D-E849-C208-D1C3D0664E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DDACB-EBDF-422F-9F48-BB141E458754}" type="datetimeFigureOut">
              <a:rPr lang="es-ES" smtClean="0"/>
              <a:t>18/05/2024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52723CD-2D39-7898-4D6D-10A224E14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BCCF90E-90AB-6B85-CBBF-C8228A6A6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6BE32-75EF-4C8E-9697-C551B904166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324147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0961FA-41A3-29B3-C64E-0D4B28C1E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615CF0D-8F6B-A31B-8ACF-B6BCF21480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7E6E06B-4BFF-788D-9E66-4B2B4D8CA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DDACB-EBDF-422F-9F48-BB141E458754}" type="datetimeFigureOut">
              <a:rPr lang="es-ES" smtClean="0"/>
              <a:t>18/05/2024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3FC44FB-D409-E018-12CB-BFCA1D3EA1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3A1C63A-F495-AD1D-ED0C-FCE4C7A8B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6BE32-75EF-4C8E-9697-C551B904166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165877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0E2D53-5388-3793-167E-0617A18B5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EE9A894-E86E-72CF-6102-FFECC95A12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AF3507B-63E1-9E55-D89C-2210FD1DE8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9154349-4AB9-97D3-FA04-B4B571690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DDACB-EBDF-422F-9F48-BB141E458754}" type="datetimeFigureOut">
              <a:rPr lang="es-ES" smtClean="0"/>
              <a:t>18/05/2024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3161977-8B92-893C-7225-EEEAD578CD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65A99CD-DFC4-34D7-6401-2295CD25B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6BE32-75EF-4C8E-9697-C551B904166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939786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B09DCD-3D1A-A2F8-89D4-F88F29B4DC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06D4048-D7C0-4AE8-7B7A-FEB3C8DCF9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CB60A93-CBBD-E82E-5863-F09D293D23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594A508A-6A69-F5E4-A792-259782ACC3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EDCFB8F9-2147-C73A-AEE1-5A67103CB20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760CB0D3-4AF2-9098-4D1E-763EDEEB5D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DDACB-EBDF-422F-9F48-BB141E458754}" type="datetimeFigureOut">
              <a:rPr lang="es-ES" smtClean="0"/>
              <a:t>18/05/2024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CC0E0951-40E5-38C2-B317-796E69E5F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3077BFAB-E3FC-806C-868B-24ADCA2E8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6BE32-75EF-4C8E-9697-C551B904166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954547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9D8BF3-2FB2-FAE2-3AF0-45EE6D594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91D01ED-8931-A050-C0E3-30D9C958A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DDACB-EBDF-422F-9F48-BB141E458754}" type="datetimeFigureOut">
              <a:rPr lang="es-ES" smtClean="0"/>
              <a:t>18/05/2024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55E41C0-159D-1BCF-9E4C-16A49FBD9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D32182C-7F22-18DA-523D-3B9D8CC7C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6BE32-75EF-4C8E-9697-C551B904166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788514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2B2D10C2-DCFA-C6F2-8FA5-3D69B54E5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DDACB-EBDF-422F-9F48-BB141E458754}" type="datetimeFigureOut">
              <a:rPr lang="es-ES" smtClean="0"/>
              <a:t>18/05/2024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E21D5453-25CE-B100-FD49-1C4782676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33A47E3-445C-6675-8DCB-B432CDA37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6BE32-75EF-4C8E-9697-C551B904166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635242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9CF5FC-8667-467D-E67F-5CDB819BC6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54DDDE3-1CE2-0BD6-5DD3-22765EF6C8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D5FF9BB-D21E-1A7C-3587-157E6D1B12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4A4FEA8-7856-EFFB-BFB5-1959B1557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DDACB-EBDF-422F-9F48-BB141E458754}" type="datetimeFigureOut">
              <a:rPr lang="es-ES" smtClean="0"/>
              <a:t>18/05/2024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8F0B0FC-B9EC-BC90-8BBB-845C3A5DD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5495AE2-CCE7-DDA4-523A-FA8CFF282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6BE32-75EF-4C8E-9697-C551B904166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727380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0021B5-AEDB-AB69-9852-4F22248F55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CE54E008-D418-8CF2-6DA9-DBF2A6C24A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1B41DE4-BECA-85EE-771D-6C285BD61A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DE081C0-0CD1-B491-EDDF-A72AFC636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DDACB-EBDF-422F-9F48-BB141E458754}" type="datetimeFigureOut">
              <a:rPr lang="es-ES" smtClean="0"/>
              <a:t>18/05/2024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1509ABA-F8C6-2B15-1A7D-0D4F03E75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A713610-0DB1-C429-77E1-D29471837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6BE32-75EF-4C8E-9697-C551B904166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496454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129402D2-68AE-543E-308B-99DCA2FCAE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7425D21-52D5-2FE8-095D-B10C74D2F9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7FBBD52-68CD-6877-299F-84256F5994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E6DDACB-EBDF-422F-9F48-BB141E458754}" type="datetimeFigureOut">
              <a:rPr lang="es-ES" smtClean="0"/>
              <a:t>18/05/2024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128B41B-6A2E-8062-F1AE-8EB69AFD6F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11FE2C9-E874-E92B-E3EC-C1F23D4014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2F6BE32-75EF-4C8E-9697-C551B904166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076415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EAA2DCFA-D98A-2BCA-06C4-FD9A69D918B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>
                <a:solidFill>
                  <a:srgbClr val="B05977"/>
                </a:solidFill>
                <a:latin typeface="Archivo SemiBold" panose="020B0703020202020B04" pitchFamily="34" charset="0"/>
              </a:rPr>
              <a:t>Proyecto </a:t>
            </a:r>
            <a:r>
              <a:rPr lang="es-ES" dirty="0" err="1">
                <a:solidFill>
                  <a:srgbClr val="B05977"/>
                </a:solidFill>
                <a:latin typeface="Archivo SemiBold" panose="020B0703020202020B04" pitchFamily="34" charset="0"/>
              </a:rPr>
              <a:t>CompArte</a:t>
            </a:r>
            <a:endParaRPr lang="es-ES" dirty="0">
              <a:solidFill>
                <a:srgbClr val="B05977"/>
              </a:solidFill>
              <a:latin typeface="Archivo SemiBold" panose="020B0703020202020B04" pitchFamily="34" charset="0"/>
            </a:endParaRPr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1A499632-9CD4-03EF-47B7-911CFF20E24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>
                <a:solidFill>
                  <a:srgbClr val="B05977"/>
                </a:solidFill>
                <a:latin typeface="Archivo SemiBold" panose="020B0703020202020B04" pitchFamily="34" charset="0"/>
              </a:rPr>
              <a:t>(UX Case </a:t>
            </a:r>
            <a:r>
              <a:rPr lang="es-ES" dirty="0" err="1">
                <a:solidFill>
                  <a:srgbClr val="B05977"/>
                </a:solidFill>
                <a:latin typeface="Archivo SemiBold" panose="020B0703020202020B04" pitchFamily="34" charset="0"/>
              </a:rPr>
              <a:t>Study</a:t>
            </a:r>
            <a:r>
              <a:rPr lang="es-ES" dirty="0">
                <a:solidFill>
                  <a:srgbClr val="B05977"/>
                </a:solidFill>
                <a:latin typeface="Archivo SemiBold" panose="020B0703020202020B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768950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406040FE-EA9B-1E0A-9C2D-5C0E2E2FFA2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>
                <a:solidFill>
                  <a:srgbClr val="B05977"/>
                </a:solidFill>
                <a:latin typeface="Archivo SemiBold" panose="020B0703020202020B04" pitchFamily="34" charset="0"/>
              </a:rPr>
              <a:t>2. </a:t>
            </a:r>
            <a:r>
              <a:rPr lang="es-ES" dirty="0" err="1">
                <a:solidFill>
                  <a:srgbClr val="B05977"/>
                </a:solidFill>
                <a:latin typeface="Archivo SemiBold" panose="020B0703020202020B04" pitchFamily="34" charset="0"/>
              </a:rPr>
              <a:t>Landing</a:t>
            </a:r>
            <a:r>
              <a:rPr lang="es-ES" dirty="0">
                <a:solidFill>
                  <a:srgbClr val="B05977"/>
                </a:solidFill>
                <a:latin typeface="Archivo SemiBold" panose="020B0703020202020B04" pitchFamily="34" charset="0"/>
              </a:rPr>
              <a:t> Page</a:t>
            </a:r>
          </a:p>
        </p:txBody>
      </p:sp>
    </p:spTree>
    <p:extLst>
      <p:ext uri="{BB962C8B-B14F-4D97-AF65-F5344CB8AC3E}">
        <p14:creationId xmlns:p14="http://schemas.microsoft.com/office/powerpoint/2010/main" val="31868506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0B43AFAD-FF10-0B1B-E463-FC29B14B6A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4695" y="0"/>
            <a:ext cx="82826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3341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CAEE6410-9BB6-2F27-2613-256D284C05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4695" y="0"/>
            <a:ext cx="82826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8610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4422F7BC-0412-CA5B-BE85-1FC0EAD0F6C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>
                <a:solidFill>
                  <a:srgbClr val="B05977"/>
                </a:solidFill>
                <a:latin typeface="Archivo SemiBold" panose="020B0703020202020B04" pitchFamily="34" charset="0"/>
              </a:rPr>
              <a:t>3. </a:t>
            </a:r>
            <a:r>
              <a:rPr lang="es-ES" dirty="0" err="1">
                <a:solidFill>
                  <a:srgbClr val="B05977"/>
                </a:solidFill>
                <a:latin typeface="Archivo SemiBold" panose="020B0703020202020B04" pitchFamily="34" charset="0"/>
              </a:rPr>
              <a:t>Guidelines</a:t>
            </a:r>
            <a:endParaRPr lang="es-ES" dirty="0">
              <a:solidFill>
                <a:srgbClr val="B05977"/>
              </a:solidFill>
              <a:latin typeface="Archivo SemiBold" panose="020B0703020202020B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01533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2D5F76-7DE8-FBB3-8DD3-381FD8614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6000" dirty="0" err="1">
                <a:solidFill>
                  <a:srgbClr val="B05977"/>
                </a:solidFill>
                <a:latin typeface="Archivo SemiBold" panose="020B0703020202020B04" pitchFamily="34" charset="0"/>
              </a:rPr>
              <a:t>Onboarding</a:t>
            </a:r>
            <a:r>
              <a:rPr lang="es-ES" sz="6000" dirty="0">
                <a:solidFill>
                  <a:srgbClr val="B05977"/>
                </a:solidFill>
                <a:latin typeface="Archivo SemiBold" panose="020B0703020202020B04" pitchFamily="34" charset="0"/>
              </a:rPr>
              <a:t>:</a:t>
            </a:r>
            <a:endParaRPr lang="es-ES" sz="6000" dirty="0"/>
          </a:p>
        </p:txBody>
      </p:sp>
      <p:pic>
        <p:nvPicPr>
          <p:cNvPr id="5" name="Marcador de contenido 4" descr="Interfaz de usuario gráfica, Escala de tiempo&#10;&#10;Descripción generada automáticamente">
            <a:extLst>
              <a:ext uri="{FF2B5EF4-FFF2-40B4-BE49-F238E27FC236}">
                <a16:creationId xmlns:a16="http://schemas.microsoft.com/office/drawing/2014/main" id="{E370F167-2463-9E75-65F6-7C806F4719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8840" y="1825625"/>
            <a:ext cx="7254320" cy="4351338"/>
          </a:xfrm>
        </p:spPr>
      </p:pic>
    </p:spTree>
    <p:extLst>
      <p:ext uri="{BB962C8B-B14F-4D97-AF65-F5344CB8AC3E}">
        <p14:creationId xmlns:p14="http://schemas.microsoft.com/office/powerpoint/2010/main" val="35210719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2D5F76-7DE8-FBB3-8DD3-381FD8614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6000" dirty="0" err="1">
                <a:solidFill>
                  <a:srgbClr val="B05977"/>
                </a:solidFill>
                <a:latin typeface="Archivo SemiBold" panose="020B0703020202020B04" pitchFamily="34" charset="0"/>
              </a:rPr>
              <a:t>Menu</a:t>
            </a:r>
            <a:r>
              <a:rPr lang="es-ES" sz="6000" dirty="0">
                <a:solidFill>
                  <a:srgbClr val="B05977"/>
                </a:solidFill>
                <a:latin typeface="Archivo SemiBold" panose="020B0703020202020B04" pitchFamily="34" charset="0"/>
              </a:rPr>
              <a:t>:</a:t>
            </a:r>
            <a:endParaRPr lang="es-ES" sz="6000" dirty="0"/>
          </a:p>
        </p:txBody>
      </p:sp>
      <p:pic>
        <p:nvPicPr>
          <p:cNvPr id="7" name="Marcador de contenido 6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D2CD7A66-004A-9D4B-72D6-1F36C79498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6013" y="1161771"/>
            <a:ext cx="3179974" cy="5679046"/>
          </a:xfrm>
        </p:spPr>
      </p:pic>
    </p:spTree>
    <p:extLst>
      <p:ext uri="{BB962C8B-B14F-4D97-AF65-F5344CB8AC3E}">
        <p14:creationId xmlns:p14="http://schemas.microsoft.com/office/powerpoint/2010/main" val="12809523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2D5F76-7DE8-FBB3-8DD3-381FD8614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6000" dirty="0">
                <a:solidFill>
                  <a:srgbClr val="B05977"/>
                </a:solidFill>
                <a:latin typeface="Archivo SemiBold" panose="020B0703020202020B04" pitchFamily="34" charset="0"/>
              </a:rPr>
              <a:t>HERO </a:t>
            </a:r>
            <a:r>
              <a:rPr lang="es-ES" sz="6000" dirty="0" err="1">
                <a:solidFill>
                  <a:srgbClr val="B05977"/>
                </a:solidFill>
                <a:latin typeface="Archivo SemiBold" panose="020B0703020202020B04" pitchFamily="34" charset="0"/>
              </a:rPr>
              <a:t>Image</a:t>
            </a:r>
            <a:r>
              <a:rPr lang="es-ES" sz="6000" dirty="0">
                <a:solidFill>
                  <a:srgbClr val="B05977"/>
                </a:solidFill>
                <a:latin typeface="Archivo SemiBold" panose="020B0703020202020B04" pitchFamily="34" charset="0"/>
              </a:rPr>
              <a:t> + </a:t>
            </a:r>
            <a:r>
              <a:rPr lang="es-ES" sz="6000" dirty="0" err="1">
                <a:solidFill>
                  <a:srgbClr val="B05977"/>
                </a:solidFill>
                <a:latin typeface="Archivo SemiBold" panose="020B0703020202020B04" pitchFamily="34" charset="0"/>
              </a:rPr>
              <a:t>Carousel</a:t>
            </a:r>
            <a:r>
              <a:rPr lang="es-ES" sz="6000" dirty="0">
                <a:solidFill>
                  <a:srgbClr val="B05977"/>
                </a:solidFill>
                <a:latin typeface="Archivo SemiBold" panose="020B0703020202020B04" pitchFamily="34" charset="0"/>
              </a:rPr>
              <a:t>:</a:t>
            </a:r>
            <a:endParaRPr lang="es-ES" sz="6000" dirty="0"/>
          </a:p>
        </p:txBody>
      </p:sp>
      <p:pic>
        <p:nvPicPr>
          <p:cNvPr id="6" name="Marcador de contenido 5" descr="Texto&#10;&#10;Descripción generada automáticamente con confianza baja">
            <a:extLst>
              <a:ext uri="{FF2B5EF4-FFF2-40B4-BE49-F238E27FC236}">
                <a16:creationId xmlns:a16="http://schemas.microsoft.com/office/drawing/2014/main" id="{ADE89D8C-5E6B-FFF2-57E3-DD4F68B53B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2639" y="1770704"/>
            <a:ext cx="3208298" cy="3650296"/>
          </a:xfrm>
        </p:spPr>
      </p:pic>
      <p:pic>
        <p:nvPicPr>
          <p:cNvPr id="9" name="Imagen 8" descr="Imagen que contiene interior, niña, hombre, viendo&#10;&#10;Descripción generada automáticamente">
            <a:extLst>
              <a:ext uri="{FF2B5EF4-FFF2-40B4-BE49-F238E27FC236}">
                <a16:creationId xmlns:a16="http://schemas.microsoft.com/office/drawing/2014/main" id="{2AE6E6F9-2A15-A39F-D111-562C50B3EA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2316" y="1770705"/>
            <a:ext cx="3307367" cy="3475021"/>
          </a:xfrm>
          <a:prstGeom prst="rect">
            <a:avLst/>
          </a:prstGeom>
        </p:spPr>
      </p:pic>
      <p:pic>
        <p:nvPicPr>
          <p:cNvPr id="11" name="Imagen 10" descr="Interfaz de usuario gráfica&#10;&#10;Descripción generada automáticamente con confianza baja">
            <a:extLst>
              <a:ext uri="{FF2B5EF4-FFF2-40B4-BE49-F238E27FC236}">
                <a16:creationId xmlns:a16="http://schemas.microsoft.com/office/drawing/2014/main" id="{56F414BB-9DF9-8AA6-03AE-97887E0094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778325"/>
            <a:ext cx="3231160" cy="3635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6601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2D5F76-7DE8-FBB3-8DD3-381FD8614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6000" dirty="0" err="1">
                <a:solidFill>
                  <a:srgbClr val="B05977"/>
                </a:solidFill>
                <a:latin typeface="Archivo SemiBold" panose="020B0703020202020B04" pitchFamily="34" charset="0"/>
              </a:rPr>
              <a:t>Search</a:t>
            </a:r>
            <a:r>
              <a:rPr lang="es-ES" sz="6000" dirty="0">
                <a:solidFill>
                  <a:srgbClr val="B05977"/>
                </a:solidFill>
                <a:latin typeface="Archivo SemiBold" panose="020B0703020202020B04" pitchFamily="34" charset="0"/>
              </a:rPr>
              <a:t>:</a:t>
            </a:r>
            <a:endParaRPr lang="es-ES" sz="6000" dirty="0"/>
          </a:p>
        </p:txBody>
      </p:sp>
      <p:pic>
        <p:nvPicPr>
          <p:cNvPr id="7" name="Marcador de contenido 6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A6798F7C-C67D-2334-159C-FB0FDE89E7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5144" y="1690688"/>
            <a:ext cx="4521712" cy="4621212"/>
          </a:xfrm>
        </p:spPr>
      </p:pic>
    </p:spTree>
    <p:extLst>
      <p:ext uri="{BB962C8B-B14F-4D97-AF65-F5344CB8AC3E}">
        <p14:creationId xmlns:p14="http://schemas.microsoft.com/office/powerpoint/2010/main" val="20995107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2D5F76-7DE8-FBB3-8DD3-381FD8614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6000" dirty="0" err="1">
                <a:solidFill>
                  <a:srgbClr val="B05977"/>
                </a:solidFill>
                <a:latin typeface="Archivo SemiBold" panose="020B0703020202020B04" pitchFamily="34" charset="0"/>
              </a:rPr>
              <a:t>Wizards</a:t>
            </a:r>
            <a:r>
              <a:rPr lang="es-ES" sz="6000" dirty="0">
                <a:solidFill>
                  <a:srgbClr val="B05977"/>
                </a:solidFill>
                <a:latin typeface="Archivo SemiBold" panose="020B0703020202020B04" pitchFamily="34" charset="0"/>
              </a:rPr>
              <a:t>:</a:t>
            </a:r>
            <a:endParaRPr lang="es-ES" sz="6000" dirty="0"/>
          </a:p>
        </p:txBody>
      </p:sp>
      <p:pic>
        <p:nvPicPr>
          <p:cNvPr id="9" name="Imagen 8" descr="Interfaz de usuario gráfica, Texto, Aplicación, Chat o mensaje de texto&#10;&#10;Descripción generada automáticamente">
            <a:extLst>
              <a:ext uri="{FF2B5EF4-FFF2-40B4-BE49-F238E27FC236}">
                <a16:creationId xmlns:a16="http://schemas.microsoft.com/office/drawing/2014/main" id="{C45ECA4D-A737-3D99-E5B2-0D771249E5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4480" y="1988754"/>
            <a:ext cx="4267200" cy="8139093"/>
          </a:xfrm>
          <a:prstGeom prst="rect">
            <a:avLst/>
          </a:prstGeom>
        </p:spPr>
      </p:pic>
      <p:pic>
        <p:nvPicPr>
          <p:cNvPr id="13" name="Imagen 12" descr="Interfaz de usuario gráfica&#10;&#10;Descripción generada automáticamente">
            <a:extLst>
              <a:ext uri="{FF2B5EF4-FFF2-40B4-BE49-F238E27FC236}">
                <a16:creationId xmlns:a16="http://schemas.microsoft.com/office/drawing/2014/main" id="{BC9CF198-0032-777E-CC6A-332EED9917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619" y="1690688"/>
            <a:ext cx="4636902" cy="9398421"/>
          </a:xfrm>
          <a:prstGeom prst="rect">
            <a:avLst/>
          </a:prstGeom>
        </p:spPr>
      </p:pic>
      <p:sp>
        <p:nvSpPr>
          <p:cNvPr id="14" name="Círculo: vacío 13">
            <a:extLst>
              <a:ext uri="{FF2B5EF4-FFF2-40B4-BE49-F238E27FC236}">
                <a16:creationId xmlns:a16="http://schemas.microsoft.com/office/drawing/2014/main" id="{3A62FBA1-62BA-78ED-AE2E-695B2B664645}"/>
              </a:ext>
            </a:extLst>
          </p:cNvPr>
          <p:cNvSpPr/>
          <p:nvPr/>
        </p:nvSpPr>
        <p:spPr>
          <a:xfrm>
            <a:off x="2499360" y="4577080"/>
            <a:ext cx="2824480" cy="650240"/>
          </a:xfrm>
          <a:prstGeom prst="donut">
            <a:avLst>
              <a:gd name="adj" fmla="val 4636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  <p:sp>
        <p:nvSpPr>
          <p:cNvPr id="17" name="Círculo: vacío 16">
            <a:extLst>
              <a:ext uri="{FF2B5EF4-FFF2-40B4-BE49-F238E27FC236}">
                <a16:creationId xmlns:a16="http://schemas.microsoft.com/office/drawing/2014/main" id="{1D2494EE-86EC-B760-E04B-9BAE9E8A4139}"/>
              </a:ext>
            </a:extLst>
          </p:cNvPr>
          <p:cNvSpPr/>
          <p:nvPr/>
        </p:nvSpPr>
        <p:spPr>
          <a:xfrm>
            <a:off x="7895735" y="4577080"/>
            <a:ext cx="2824480" cy="650240"/>
          </a:xfrm>
          <a:prstGeom prst="donut">
            <a:avLst>
              <a:gd name="adj" fmla="val 4636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  <p:sp>
        <p:nvSpPr>
          <p:cNvPr id="20" name="Flecha: a la derecha 19">
            <a:extLst>
              <a:ext uri="{FF2B5EF4-FFF2-40B4-BE49-F238E27FC236}">
                <a16:creationId xmlns:a16="http://schemas.microsoft.com/office/drawing/2014/main" id="{F292183A-CDD6-84C0-20C0-DFD7E86C1964}"/>
              </a:ext>
            </a:extLst>
          </p:cNvPr>
          <p:cNvSpPr/>
          <p:nvPr/>
        </p:nvSpPr>
        <p:spPr>
          <a:xfrm>
            <a:off x="5557521" y="4606338"/>
            <a:ext cx="2156749" cy="650240"/>
          </a:xfrm>
          <a:prstGeom prst="rightArrow">
            <a:avLst>
              <a:gd name="adj1" fmla="val 31250"/>
              <a:gd name="adj2" fmla="val 128125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154867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 descr="Interfaz de usuario gráfica, Aplicación, Sitio web&#10;&#10;Descripción generada automáticamente">
            <a:extLst>
              <a:ext uri="{FF2B5EF4-FFF2-40B4-BE49-F238E27FC236}">
                <a16:creationId xmlns:a16="http://schemas.microsoft.com/office/drawing/2014/main" id="{835FF3B2-D6F6-A268-D015-8C8D3CB2DE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8537" y="955735"/>
            <a:ext cx="3294926" cy="6091118"/>
          </a:xfr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92D5F76-7DE8-FBB3-8DD3-381FD8614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6000" dirty="0" err="1">
                <a:solidFill>
                  <a:srgbClr val="B05977"/>
                </a:solidFill>
                <a:latin typeface="Archivo SemiBold" panose="020B0703020202020B04" pitchFamily="34" charset="0"/>
              </a:rPr>
              <a:t>Article</a:t>
            </a:r>
            <a:r>
              <a:rPr lang="es-ES" sz="6000" dirty="0">
                <a:solidFill>
                  <a:srgbClr val="B05977"/>
                </a:solidFill>
                <a:latin typeface="Archivo SemiBold" panose="020B0703020202020B04" pitchFamily="34" charset="0"/>
              </a:rPr>
              <a:t> </a:t>
            </a:r>
            <a:r>
              <a:rPr lang="es-ES" sz="6000" dirty="0" err="1">
                <a:solidFill>
                  <a:srgbClr val="B05977"/>
                </a:solidFill>
                <a:latin typeface="Archivo SemiBold" panose="020B0703020202020B04" pitchFamily="34" charset="0"/>
              </a:rPr>
              <a:t>list</a:t>
            </a:r>
            <a:r>
              <a:rPr lang="es-ES" sz="6000" dirty="0">
                <a:solidFill>
                  <a:srgbClr val="B05977"/>
                </a:solidFill>
                <a:latin typeface="Archivo SemiBold" panose="020B0703020202020B04" pitchFamily="34" charset="0"/>
              </a:rPr>
              <a:t>/</a:t>
            </a:r>
            <a:r>
              <a:rPr lang="es-ES" sz="6000" dirty="0" err="1">
                <a:solidFill>
                  <a:srgbClr val="B05977"/>
                </a:solidFill>
                <a:latin typeface="Archivo SemiBold" panose="020B0703020202020B04" pitchFamily="34" charset="0"/>
              </a:rPr>
              <a:t>card</a:t>
            </a:r>
            <a:r>
              <a:rPr lang="es-ES" sz="6000" dirty="0">
                <a:solidFill>
                  <a:srgbClr val="B05977"/>
                </a:solidFill>
                <a:latin typeface="Archivo SemiBold" panose="020B0703020202020B04" pitchFamily="34" charset="0"/>
              </a:rPr>
              <a:t> </a:t>
            </a:r>
            <a:r>
              <a:rPr lang="es-ES" sz="6000" dirty="0" err="1">
                <a:solidFill>
                  <a:srgbClr val="B05977"/>
                </a:solidFill>
                <a:latin typeface="Archivo SemiBold" panose="020B0703020202020B04" pitchFamily="34" charset="0"/>
              </a:rPr>
              <a:t>items</a:t>
            </a:r>
            <a:r>
              <a:rPr lang="es-ES" sz="6000" dirty="0">
                <a:solidFill>
                  <a:srgbClr val="B05977"/>
                </a:solidFill>
                <a:latin typeface="Archivo SemiBold" panose="020B0703020202020B04" pitchFamily="34" charset="0"/>
              </a:rPr>
              <a:t>:</a:t>
            </a:r>
            <a:endParaRPr lang="es-ES" sz="6000" dirty="0"/>
          </a:p>
        </p:txBody>
      </p:sp>
      <p:sp>
        <p:nvSpPr>
          <p:cNvPr id="6" name="Marco 5">
            <a:extLst>
              <a:ext uri="{FF2B5EF4-FFF2-40B4-BE49-F238E27FC236}">
                <a16:creationId xmlns:a16="http://schemas.microsoft.com/office/drawing/2014/main" id="{314C51AD-E539-040E-4099-48058479FE85}"/>
              </a:ext>
            </a:extLst>
          </p:cNvPr>
          <p:cNvSpPr/>
          <p:nvPr/>
        </p:nvSpPr>
        <p:spPr>
          <a:xfrm>
            <a:off x="4751110" y="2677211"/>
            <a:ext cx="2839496" cy="4180789"/>
          </a:xfrm>
          <a:prstGeom prst="frame">
            <a:avLst>
              <a:gd name="adj1" fmla="val 2944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57549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ABD054-7474-4A94-3E6B-73AC76438F3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>
                <a:solidFill>
                  <a:srgbClr val="B05977"/>
                </a:solidFill>
                <a:latin typeface="Archivo SemiBold" panose="020B0703020202020B04" pitchFamily="34" charset="0"/>
              </a:rPr>
              <a:t>1. </a:t>
            </a:r>
            <a:r>
              <a:rPr lang="es-ES" dirty="0" err="1">
                <a:solidFill>
                  <a:srgbClr val="B05977"/>
                </a:solidFill>
                <a:latin typeface="Archivo SemiBold" panose="020B0703020202020B04" pitchFamily="34" charset="0"/>
              </a:rPr>
              <a:t>Moodboard</a:t>
            </a:r>
            <a:endParaRPr lang="es-ES" dirty="0">
              <a:solidFill>
                <a:srgbClr val="B05977"/>
              </a:solidFill>
              <a:latin typeface="Archivo SemiBold" panose="020B0703020202020B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0394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Marcador de contenido 7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A7096F9C-D72F-652C-25AD-6AE1F996DA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5967" y="1338606"/>
            <a:ext cx="5700066" cy="5325376"/>
          </a:xfr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92D5F76-7DE8-FBB3-8DD3-381FD8614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6000" dirty="0" err="1">
                <a:solidFill>
                  <a:srgbClr val="B05977"/>
                </a:solidFill>
                <a:latin typeface="Archivo SemiBold" panose="020B0703020202020B04" pitchFamily="34" charset="0"/>
              </a:rPr>
              <a:t>Item</a:t>
            </a:r>
            <a:r>
              <a:rPr lang="es-ES" sz="6000" dirty="0">
                <a:solidFill>
                  <a:srgbClr val="B05977"/>
                </a:solidFill>
                <a:latin typeface="Archivo SemiBold" panose="020B0703020202020B04" pitchFamily="34" charset="0"/>
              </a:rPr>
              <a:t> </a:t>
            </a:r>
            <a:r>
              <a:rPr lang="es-ES" sz="6000" dirty="0" err="1">
                <a:solidFill>
                  <a:srgbClr val="B05977"/>
                </a:solidFill>
                <a:latin typeface="Archivo SemiBold" panose="020B0703020202020B04" pitchFamily="34" charset="0"/>
              </a:rPr>
              <a:t>details</a:t>
            </a:r>
            <a:r>
              <a:rPr lang="es-ES" sz="6000" dirty="0">
                <a:solidFill>
                  <a:srgbClr val="B05977"/>
                </a:solidFill>
                <a:latin typeface="Archivo SemiBold" panose="020B0703020202020B04" pitchFamily="34" charset="0"/>
              </a:rPr>
              <a:t> + </a:t>
            </a:r>
            <a:r>
              <a:rPr lang="es-ES" sz="6000" dirty="0" err="1">
                <a:solidFill>
                  <a:srgbClr val="B05977"/>
                </a:solidFill>
                <a:latin typeface="Archivo SemiBold" panose="020B0703020202020B04" pitchFamily="34" charset="0"/>
              </a:rPr>
              <a:t>actions</a:t>
            </a:r>
            <a:r>
              <a:rPr lang="es-ES" sz="6000" dirty="0">
                <a:solidFill>
                  <a:srgbClr val="B05977"/>
                </a:solidFill>
                <a:latin typeface="Archivo SemiBold" panose="020B0703020202020B04" pitchFamily="34" charset="0"/>
              </a:rPr>
              <a:t>:</a:t>
            </a:r>
            <a:endParaRPr lang="es-ES" sz="6000" dirty="0"/>
          </a:p>
        </p:txBody>
      </p:sp>
    </p:spTree>
    <p:extLst>
      <p:ext uri="{BB962C8B-B14F-4D97-AF65-F5344CB8AC3E}">
        <p14:creationId xmlns:p14="http://schemas.microsoft.com/office/powerpoint/2010/main" val="11640102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Marcador de contenido 5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E86566A2-B646-A525-8D7A-A4731A581F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6577" y="1257046"/>
            <a:ext cx="6158846" cy="5488496"/>
          </a:xfr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92D5F76-7DE8-FBB3-8DD3-381FD8614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6000" dirty="0">
                <a:solidFill>
                  <a:srgbClr val="B05977"/>
                </a:solidFill>
                <a:latin typeface="Archivo SemiBold" panose="020B0703020202020B04" pitchFamily="34" charset="0"/>
              </a:rPr>
              <a:t>Reserva:</a:t>
            </a:r>
            <a:endParaRPr lang="es-ES" sz="6000" dirty="0"/>
          </a:p>
        </p:txBody>
      </p:sp>
    </p:spTree>
    <p:extLst>
      <p:ext uri="{BB962C8B-B14F-4D97-AF65-F5344CB8AC3E}">
        <p14:creationId xmlns:p14="http://schemas.microsoft.com/office/powerpoint/2010/main" val="29137738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 descr="Interfaz de usuario gráfica, Texto, Aplicación, Chat o mensaje de texto&#10;&#10;Descripción generada automáticamente">
            <a:extLst>
              <a:ext uri="{FF2B5EF4-FFF2-40B4-BE49-F238E27FC236}">
                <a16:creationId xmlns:a16="http://schemas.microsoft.com/office/drawing/2014/main" id="{2BF821D3-7EB9-090E-9BD7-DA6FCFB910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1985" y="1134379"/>
            <a:ext cx="4315329" cy="3818752"/>
          </a:xfrm>
          <a:prstGeom prst="rect">
            <a:avLst/>
          </a:prstGeom>
        </p:spPr>
      </p:pic>
      <p:pic>
        <p:nvPicPr>
          <p:cNvPr id="11" name="Imagen 10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3E290D76-3A80-CB43-40DD-C1CE4270B1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5500" y="4396822"/>
            <a:ext cx="5448300" cy="4507349"/>
          </a:xfrm>
          <a:prstGeom prst="rect">
            <a:avLst/>
          </a:prstGeom>
        </p:spPr>
      </p:pic>
      <p:pic>
        <p:nvPicPr>
          <p:cNvPr id="7" name="Marcador de contenido 6" descr="Interfaz de usuario gráfica&#10;&#10;Descripción generada automáticamente">
            <a:extLst>
              <a:ext uri="{FF2B5EF4-FFF2-40B4-BE49-F238E27FC236}">
                <a16:creationId xmlns:a16="http://schemas.microsoft.com/office/drawing/2014/main" id="{D2E20205-893D-1801-82AE-644E3A3266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43" y="1348560"/>
            <a:ext cx="3604901" cy="6082279"/>
          </a:xfr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92D5F76-7DE8-FBB3-8DD3-381FD8614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6000" dirty="0" err="1">
                <a:solidFill>
                  <a:srgbClr val="B05977"/>
                </a:solidFill>
                <a:latin typeface="Archivo SemiBold" panose="020B0703020202020B04" pitchFamily="34" charset="0"/>
              </a:rPr>
              <a:t>Form</a:t>
            </a:r>
            <a:r>
              <a:rPr lang="es-ES" sz="6000" dirty="0">
                <a:solidFill>
                  <a:srgbClr val="B05977"/>
                </a:solidFill>
                <a:latin typeface="Archivo SemiBold" panose="020B0703020202020B04" pitchFamily="34" charset="0"/>
              </a:rPr>
              <a:t> Input:</a:t>
            </a:r>
            <a:endParaRPr lang="es-ES" sz="6000" dirty="0"/>
          </a:p>
        </p:txBody>
      </p:sp>
    </p:spTree>
    <p:extLst>
      <p:ext uri="{BB962C8B-B14F-4D97-AF65-F5344CB8AC3E}">
        <p14:creationId xmlns:p14="http://schemas.microsoft.com/office/powerpoint/2010/main" val="40747434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Marcador de contenido 5" descr="Interfaz de usuario gráfica, Texto, Aplicación, Chat o mensaje de texto&#10;&#10;Descripción generada automáticamente">
            <a:extLst>
              <a:ext uri="{FF2B5EF4-FFF2-40B4-BE49-F238E27FC236}">
                <a16:creationId xmlns:a16="http://schemas.microsoft.com/office/drawing/2014/main" id="{C6723C1F-30D4-7B60-031F-DB63A44E49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1" y="957123"/>
            <a:ext cx="3047998" cy="6088342"/>
          </a:xfr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92D5F76-7DE8-FBB3-8DD3-381FD8614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6000" dirty="0">
                <a:solidFill>
                  <a:srgbClr val="B05977"/>
                </a:solidFill>
                <a:latin typeface="Archivo SemiBold" panose="020B0703020202020B04" pitchFamily="34" charset="0"/>
              </a:rPr>
              <a:t>Shopping </a:t>
            </a:r>
            <a:r>
              <a:rPr lang="es-ES" sz="6000" dirty="0" err="1">
                <a:solidFill>
                  <a:srgbClr val="B05977"/>
                </a:solidFill>
                <a:latin typeface="Archivo SemiBold" panose="020B0703020202020B04" pitchFamily="34" charset="0"/>
              </a:rPr>
              <a:t>cart</a:t>
            </a:r>
            <a:r>
              <a:rPr lang="es-ES" sz="6000" dirty="0">
                <a:solidFill>
                  <a:srgbClr val="B05977"/>
                </a:solidFill>
                <a:latin typeface="Archivo SemiBold" panose="020B0703020202020B04" pitchFamily="34" charset="0"/>
              </a:rPr>
              <a:t>:</a:t>
            </a:r>
            <a:endParaRPr lang="es-ES" sz="6000" dirty="0"/>
          </a:p>
        </p:txBody>
      </p:sp>
    </p:spTree>
    <p:extLst>
      <p:ext uri="{BB962C8B-B14F-4D97-AF65-F5344CB8AC3E}">
        <p14:creationId xmlns:p14="http://schemas.microsoft.com/office/powerpoint/2010/main" val="42021356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2D5F76-7DE8-FBB3-8DD3-381FD8614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6000" dirty="0" err="1">
                <a:solidFill>
                  <a:srgbClr val="B05977"/>
                </a:solidFill>
                <a:latin typeface="Archivo SemiBold" panose="020B0703020202020B04" pitchFamily="34" charset="0"/>
              </a:rPr>
              <a:t>About</a:t>
            </a:r>
            <a:r>
              <a:rPr lang="es-ES" sz="6000" dirty="0">
                <a:solidFill>
                  <a:srgbClr val="B05977"/>
                </a:solidFill>
                <a:latin typeface="Archivo SemiBold" panose="020B0703020202020B04" pitchFamily="34" charset="0"/>
              </a:rPr>
              <a:t>:</a:t>
            </a:r>
            <a:endParaRPr lang="es-ES" sz="6000" dirty="0"/>
          </a:p>
        </p:txBody>
      </p:sp>
      <p:pic>
        <p:nvPicPr>
          <p:cNvPr id="7" name="Marcador de contenido 6" descr="Interfaz de usuario gráfica&#10;&#10;Descripción generada automáticamente">
            <a:extLst>
              <a:ext uri="{FF2B5EF4-FFF2-40B4-BE49-F238E27FC236}">
                <a16:creationId xmlns:a16="http://schemas.microsoft.com/office/drawing/2014/main" id="{0817DC30-50C5-7FD2-63F1-147D46D9F6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3850" y="355826"/>
            <a:ext cx="3924300" cy="7290936"/>
          </a:xfrm>
        </p:spPr>
      </p:pic>
    </p:spTree>
    <p:extLst>
      <p:ext uri="{BB962C8B-B14F-4D97-AF65-F5344CB8AC3E}">
        <p14:creationId xmlns:p14="http://schemas.microsoft.com/office/powerpoint/2010/main" val="19626429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Marcador de contenido 5" descr="Calendario&#10;&#10;Descripción generada automáticamente">
            <a:extLst>
              <a:ext uri="{FF2B5EF4-FFF2-40B4-BE49-F238E27FC236}">
                <a16:creationId xmlns:a16="http://schemas.microsoft.com/office/drawing/2014/main" id="{04FE4E6D-C962-FDF8-963B-F0ADB13D6D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5300" y="465443"/>
            <a:ext cx="3581400" cy="6500202"/>
          </a:xfr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92D5F76-7DE8-FBB3-8DD3-381FD8614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6000" dirty="0">
                <a:solidFill>
                  <a:srgbClr val="B05977"/>
                </a:solidFill>
                <a:latin typeface="Archivo SemiBold" panose="020B0703020202020B04" pitchFamily="34" charset="0"/>
              </a:rPr>
              <a:t>Calendar:</a:t>
            </a:r>
            <a:endParaRPr lang="es-ES" sz="6000" dirty="0"/>
          </a:p>
        </p:txBody>
      </p:sp>
    </p:spTree>
    <p:extLst>
      <p:ext uri="{BB962C8B-B14F-4D97-AF65-F5344CB8AC3E}">
        <p14:creationId xmlns:p14="http://schemas.microsoft.com/office/powerpoint/2010/main" val="31827809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5B3328C-5F4D-69F4-99CF-B637B463FB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>
                <a:solidFill>
                  <a:srgbClr val="B05977"/>
                </a:solidFill>
                <a:latin typeface="Archivo SemiBold" panose="020B0703020202020B04" pitchFamily="34" charset="0"/>
              </a:rPr>
              <a:t>4. </a:t>
            </a:r>
            <a:r>
              <a:rPr lang="es-ES" dirty="0" err="1">
                <a:solidFill>
                  <a:srgbClr val="B05977"/>
                </a:solidFill>
                <a:latin typeface="Archivo SemiBold" panose="020B0703020202020B04" pitchFamily="34" charset="0"/>
              </a:rPr>
              <a:t>Layout</a:t>
            </a:r>
            <a:r>
              <a:rPr lang="es-ES" dirty="0">
                <a:solidFill>
                  <a:srgbClr val="B05977"/>
                </a:solidFill>
                <a:latin typeface="Archivo SemiBold" panose="020B0703020202020B04" pitchFamily="34" charset="0"/>
              </a:rPr>
              <a:t> HI-FI</a:t>
            </a:r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1D13B920-12F4-F273-A6E3-50256B6FA97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>
                <a:latin typeface="Hammersmith One" panose="02010703030501060504" pitchFamily="2" charset="0"/>
              </a:rPr>
              <a:t>Se encuentra en nuestro repositorio GitHub</a:t>
            </a:r>
          </a:p>
          <a:p>
            <a:r>
              <a:rPr lang="es-ES" b="1" dirty="0">
                <a:latin typeface="Hammersmith One" panose="02010703030501060504" pitchFamily="2" charset="0"/>
              </a:rPr>
              <a:t>https://github.com/Shadink/DIU-huevosrotos </a:t>
            </a:r>
          </a:p>
        </p:txBody>
      </p:sp>
    </p:spTree>
    <p:extLst>
      <p:ext uri="{BB962C8B-B14F-4D97-AF65-F5344CB8AC3E}">
        <p14:creationId xmlns:p14="http://schemas.microsoft.com/office/powerpoint/2010/main" val="21088511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A9F6E8-378A-CA7D-4D63-C9C2367C21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2160" y="203199"/>
            <a:ext cx="7904480" cy="1102043"/>
          </a:xfrm>
        </p:spPr>
        <p:txBody>
          <a:bodyPr/>
          <a:lstStyle/>
          <a:p>
            <a:pPr algn="l"/>
            <a:r>
              <a:rPr lang="es-ES" dirty="0">
                <a:solidFill>
                  <a:srgbClr val="B05977"/>
                </a:solidFill>
                <a:latin typeface="Archivo SemiBold" panose="020B0703020202020B04" pitchFamily="34" charset="0"/>
              </a:rPr>
              <a:t>Nuestra estrategia: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47980B3-FB5D-6BD0-59E4-63AA87AF75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2160" y="1509078"/>
            <a:ext cx="8920480" cy="1655762"/>
          </a:xfrm>
        </p:spPr>
        <p:txBody>
          <a:bodyPr/>
          <a:lstStyle/>
          <a:p>
            <a:pPr algn="just"/>
            <a:r>
              <a:rPr lang="es-ES" dirty="0">
                <a:latin typeface="Hammersmith One" panose="02010703030501060504" pitchFamily="2" charset="0"/>
              </a:rPr>
              <a:t>Promover experiencias artísticas y socialización, haciendo que las personas disfruten y aprendan sobre el arte de manera divertida y en compañía.</a:t>
            </a:r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62AC3F67-FFAC-BF6B-D069-94E5855D53C5}"/>
              </a:ext>
            </a:extLst>
          </p:cNvPr>
          <p:cNvSpPr/>
          <p:nvPr/>
        </p:nvSpPr>
        <p:spPr>
          <a:xfrm>
            <a:off x="772160" y="2794000"/>
            <a:ext cx="10647680" cy="3566160"/>
          </a:xfrm>
          <a:prstGeom prst="roundRect">
            <a:avLst>
              <a:gd name="adj" fmla="val 20139"/>
            </a:avLst>
          </a:prstGeom>
          <a:solidFill>
            <a:srgbClr val="F2FC9F"/>
          </a:solidFill>
          <a:ln>
            <a:solidFill>
              <a:srgbClr val="B0597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9" name="Imagen 8" descr="Logotipo&#10;&#10;Descripción generada automáticamente">
            <a:extLst>
              <a:ext uri="{FF2B5EF4-FFF2-40B4-BE49-F238E27FC236}">
                <a16:creationId xmlns:a16="http://schemas.microsoft.com/office/drawing/2014/main" id="{2B43F9B1-9016-14CF-8ACC-438C4A9ECE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444" y="3693161"/>
            <a:ext cx="3299300" cy="2474475"/>
          </a:xfrm>
          <a:prstGeom prst="rect">
            <a:avLst/>
          </a:prstGeom>
        </p:spPr>
      </p:pic>
      <p:pic>
        <p:nvPicPr>
          <p:cNvPr id="11" name="Imagen 10" descr="Icono&#10;&#10;Descripción generada automáticamente">
            <a:extLst>
              <a:ext uri="{FF2B5EF4-FFF2-40B4-BE49-F238E27FC236}">
                <a16:creationId xmlns:a16="http://schemas.microsoft.com/office/drawing/2014/main" id="{E895D3B1-927E-7612-F002-B026EE0352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3301" y="4978083"/>
            <a:ext cx="1828800" cy="1371600"/>
          </a:xfrm>
          <a:prstGeom prst="rect">
            <a:avLst/>
          </a:prstGeom>
        </p:spPr>
      </p:pic>
      <p:sp>
        <p:nvSpPr>
          <p:cNvPr id="12" name="Título 1">
            <a:extLst>
              <a:ext uri="{FF2B5EF4-FFF2-40B4-BE49-F238E27FC236}">
                <a16:creationId xmlns:a16="http://schemas.microsoft.com/office/drawing/2014/main" id="{8DAB7EC6-546A-8A94-F1F0-33AB145ECB36}"/>
              </a:ext>
            </a:extLst>
          </p:cNvPr>
          <p:cNvSpPr txBox="1">
            <a:spLocks/>
          </p:cNvSpPr>
          <p:nvPr/>
        </p:nvSpPr>
        <p:spPr>
          <a:xfrm>
            <a:off x="1623060" y="2877186"/>
            <a:ext cx="7904480" cy="8159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4000" dirty="0">
                <a:solidFill>
                  <a:srgbClr val="B05977"/>
                </a:solidFill>
                <a:latin typeface="Archivo SemiBold" panose="020B0703020202020B04" pitchFamily="34" charset="0"/>
              </a:rPr>
              <a:t>El logo</a:t>
            </a:r>
          </a:p>
        </p:txBody>
      </p:sp>
      <p:sp>
        <p:nvSpPr>
          <p:cNvPr id="13" name="Título 1">
            <a:extLst>
              <a:ext uri="{FF2B5EF4-FFF2-40B4-BE49-F238E27FC236}">
                <a16:creationId xmlns:a16="http://schemas.microsoft.com/office/drawing/2014/main" id="{20BB7ECF-0278-96CF-4153-D34816B1BA9A}"/>
              </a:ext>
            </a:extLst>
          </p:cNvPr>
          <p:cNvSpPr txBox="1">
            <a:spLocks/>
          </p:cNvSpPr>
          <p:nvPr/>
        </p:nvSpPr>
        <p:spPr>
          <a:xfrm>
            <a:off x="8766810" y="5208210"/>
            <a:ext cx="2653030" cy="8159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4000" dirty="0" err="1">
                <a:solidFill>
                  <a:srgbClr val="B05977"/>
                </a:solidFill>
                <a:latin typeface="Archivo SemiBold" panose="020B0703020202020B04" pitchFamily="34" charset="0"/>
              </a:rPr>
              <a:t>CompArte</a:t>
            </a:r>
            <a:endParaRPr lang="es-ES" sz="4000" dirty="0">
              <a:solidFill>
                <a:srgbClr val="B05977"/>
              </a:solidFill>
              <a:latin typeface="Archivo SemiBold" panose="020B0703020202020B04" pitchFamily="34" charset="0"/>
            </a:endParaRPr>
          </a:p>
        </p:txBody>
      </p:sp>
      <p:sp>
        <p:nvSpPr>
          <p:cNvPr id="14" name="Subtítulo 2">
            <a:extLst>
              <a:ext uri="{FF2B5EF4-FFF2-40B4-BE49-F238E27FC236}">
                <a16:creationId xmlns:a16="http://schemas.microsoft.com/office/drawing/2014/main" id="{927BF24C-CAFB-CCEA-6C8D-860F00837202}"/>
              </a:ext>
            </a:extLst>
          </p:cNvPr>
          <p:cNvSpPr txBox="1">
            <a:spLocks/>
          </p:cNvSpPr>
          <p:nvPr/>
        </p:nvSpPr>
        <p:spPr>
          <a:xfrm>
            <a:off x="7772399" y="3428999"/>
            <a:ext cx="3396615" cy="15490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" sz="1600" dirty="0">
                <a:latin typeface="Hammersmith One" panose="02010703030501060504" pitchFamily="2" charset="0"/>
              </a:rPr>
              <a:t>También hemos creado un logotipo sin el nombre de la organización, para que en web se pueda ver mejor el nombre poniéndolo a la derecha del logo (como se ve en los </a:t>
            </a:r>
            <a:r>
              <a:rPr lang="es-ES" sz="1600" dirty="0" err="1">
                <a:latin typeface="Hammersmith One" panose="02010703030501060504" pitchFamily="2" charset="0"/>
              </a:rPr>
              <a:t>wireframes</a:t>
            </a:r>
            <a:r>
              <a:rPr lang="es-ES" sz="1600" dirty="0">
                <a:latin typeface="Hammersmith One" panose="02010703030501060504" pitchFamily="2" charset="0"/>
              </a:rPr>
              <a:t>).</a:t>
            </a:r>
          </a:p>
        </p:txBody>
      </p:sp>
      <p:sp>
        <p:nvSpPr>
          <p:cNvPr id="15" name="Subtítulo 2">
            <a:extLst>
              <a:ext uri="{FF2B5EF4-FFF2-40B4-BE49-F238E27FC236}">
                <a16:creationId xmlns:a16="http://schemas.microsoft.com/office/drawing/2014/main" id="{176D674D-005C-069E-09C2-4EEF8C79C448}"/>
              </a:ext>
            </a:extLst>
          </p:cNvPr>
          <p:cNvSpPr txBox="1">
            <a:spLocks/>
          </p:cNvSpPr>
          <p:nvPr/>
        </p:nvSpPr>
        <p:spPr>
          <a:xfrm>
            <a:off x="4303764" y="2979420"/>
            <a:ext cx="3217809" cy="356616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0000"/>
              </a:lnSpc>
            </a:pPr>
            <a:r>
              <a:rPr lang="es-ES" sz="1600" dirty="0">
                <a:latin typeface="Hammersmith One" panose="02010703030501060504" pitchFamily="2" charset="0"/>
              </a:rPr>
              <a:t>Para el logotipo hemos buscado logos en </a:t>
            </a:r>
            <a:r>
              <a:rPr lang="es-ES" sz="1600" b="1" dirty="0" err="1">
                <a:latin typeface="Hammersmith One" panose="02010703030501060504" pitchFamily="2" charset="0"/>
              </a:rPr>
              <a:t>Tailor</a:t>
            </a:r>
            <a:r>
              <a:rPr lang="es-ES" sz="1600" b="1" dirty="0">
                <a:latin typeface="Hammersmith One" panose="02010703030501060504" pitchFamily="2" charset="0"/>
              </a:rPr>
              <a:t> </a:t>
            </a:r>
            <a:r>
              <a:rPr lang="es-ES" sz="1600" b="1" dirty="0" err="1">
                <a:latin typeface="Hammersmith One" panose="02010703030501060504" pitchFamily="2" charset="0"/>
              </a:rPr>
              <a:t>Brands</a:t>
            </a:r>
            <a:r>
              <a:rPr lang="es-ES" sz="1600" b="1" dirty="0">
                <a:latin typeface="Hammersmith One" panose="02010703030501060504" pitchFamily="2" charset="0"/>
              </a:rPr>
              <a:t> </a:t>
            </a:r>
            <a:r>
              <a:rPr lang="es-ES" sz="1600" dirty="0">
                <a:latin typeface="Hammersmith One" panose="02010703030501060504" pitchFamily="2" charset="0"/>
              </a:rPr>
              <a:t>como inspiración y lo hemos recreado usando iconos de pinceles. La idea es que los dos pinceles representan a dos personas pintando juntas, lo cual creemos que refleja los ideales de la organización: desarrollar la creatividad y la cultura en grupos de gente con la intención de socializar mediante el arte.</a:t>
            </a:r>
          </a:p>
        </p:txBody>
      </p:sp>
    </p:spTree>
    <p:extLst>
      <p:ext uri="{BB962C8B-B14F-4D97-AF65-F5344CB8AC3E}">
        <p14:creationId xmlns:p14="http://schemas.microsoft.com/office/powerpoint/2010/main" val="23167928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71156FED-2C00-91E7-53E3-B0134EA1C652}"/>
              </a:ext>
            </a:extLst>
          </p:cNvPr>
          <p:cNvSpPr/>
          <p:nvPr/>
        </p:nvSpPr>
        <p:spPr>
          <a:xfrm>
            <a:off x="1066800" y="1690688"/>
            <a:ext cx="10287000" cy="2100264"/>
          </a:xfrm>
          <a:prstGeom prst="roundRect">
            <a:avLst>
              <a:gd name="adj" fmla="val 20139"/>
            </a:avLst>
          </a:prstGeom>
          <a:solidFill>
            <a:srgbClr val="F2FC9F"/>
          </a:solidFill>
          <a:ln>
            <a:solidFill>
              <a:srgbClr val="B0597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703664A-67A1-4F07-7CF6-0AC872E1D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6000" dirty="0">
                <a:solidFill>
                  <a:srgbClr val="B05977"/>
                </a:solidFill>
                <a:latin typeface="Archivo SemiBold" panose="020B0703020202020B04" pitchFamily="34" charset="0"/>
              </a:rPr>
              <a:t>Nuestra misión:</a:t>
            </a:r>
            <a:endParaRPr lang="es-ES" sz="3600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3B01BB9-E503-10C6-A068-EF85F362F5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076699"/>
            <a:ext cx="10515600" cy="2100263"/>
          </a:xfrm>
        </p:spPr>
        <p:txBody>
          <a:bodyPr/>
          <a:lstStyle/>
          <a:p>
            <a:r>
              <a:rPr lang="es-ES" dirty="0">
                <a:effectLst/>
                <a:latin typeface="Hammersmith One" panose="02010703030501060504" pitchFamily="2" charset="0"/>
              </a:rPr>
              <a:t>Queremos ser el punto de encuentro donde el arte y la socialización se fusionan en una experiencia única y vibrante. Nos esforzamos por acercarnos a cada persona, invitándola a sumergirse en el mundo del arte de manera social, divertida y enriquecedora.</a:t>
            </a:r>
            <a:endParaRPr lang="es-ES" dirty="0">
              <a:latin typeface="Hammersmith One" panose="02010703030501060504" pitchFamily="2" charset="0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DC795AF2-9210-1E40-673D-616525621F22}"/>
              </a:ext>
            </a:extLst>
          </p:cNvPr>
          <p:cNvSpPr txBox="1"/>
          <p:nvPr/>
        </p:nvSpPr>
        <p:spPr>
          <a:xfrm>
            <a:off x="1066800" y="2160418"/>
            <a:ext cx="100584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4400" dirty="0">
                <a:effectLst/>
                <a:latin typeface="Hammersmith One" panose="02010703030501060504" pitchFamily="2" charset="0"/>
              </a:rPr>
              <a:t>“Conectando personas a través del Arte”</a:t>
            </a:r>
            <a:endParaRPr lang="es-ES" sz="4400" dirty="0">
              <a:latin typeface="Hammersmith One" panose="020107030305010605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31757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03664A-67A1-4F07-7CF6-0AC872E1D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6000" dirty="0">
                <a:solidFill>
                  <a:srgbClr val="B05977"/>
                </a:solidFill>
                <a:latin typeface="Archivo SemiBold" panose="020B0703020202020B04" pitchFamily="34" charset="0"/>
              </a:rPr>
              <a:t>Nuestra paleta de colores:</a:t>
            </a:r>
            <a:endParaRPr lang="es-ES" sz="3600" dirty="0"/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39EC5F3C-5D42-3469-37ED-430D6363B0CD}"/>
              </a:ext>
            </a:extLst>
          </p:cNvPr>
          <p:cNvSpPr/>
          <p:nvPr/>
        </p:nvSpPr>
        <p:spPr>
          <a:xfrm>
            <a:off x="838199" y="1819275"/>
            <a:ext cx="5081587" cy="2333625"/>
          </a:xfrm>
          <a:prstGeom prst="roundRect">
            <a:avLst/>
          </a:prstGeom>
          <a:solidFill>
            <a:srgbClr val="EDBB9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  <a:latin typeface="Hammersmith One" panose="02010703030501060504" pitchFamily="2" charset="0"/>
              </a:rPr>
              <a:t>Primario</a:t>
            </a:r>
          </a:p>
        </p:txBody>
      </p:sp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3F3D4427-215B-539E-C908-BF1E1200F4A8}"/>
              </a:ext>
            </a:extLst>
          </p:cNvPr>
          <p:cNvSpPr/>
          <p:nvPr/>
        </p:nvSpPr>
        <p:spPr>
          <a:xfrm>
            <a:off x="6350793" y="1819275"/>
            <a:ext cx="5003008" cy="2333625"/>
          </a:xfrm>
          <a:prstGeom prst="roundRect">
            <a:avLst/>
          </a:prstGeom>
          <a:solidFill>
            <a:srgbClr val="F2FC9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  <a:latin typeface="Hammersmith One" panose="02010703030501060504" pitchFamily="2" charset="0"/>
              </a:rPr>
              <a:t>Secundario</a:t>
            </a:r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0DC06477-0D87-D3A8-2D66-BCD7D5961744}"/>
              </a:ext>
            </a:extLst>
          </p:cNvPr>
          <p:cNvSpPr/>
          <p:nvPr/>
        </p:nvSpPr>
        <p:spPr>
          <a:xfrm>
            <a:off x="838197" y="4752975"/>
            <a:ext cx="2276476" cy="1676400"/>
          </a:xfrm>
          <a:prstGeom prst="roundRect">
            <a:avLst/>
          </a:prstGeom>
          <a:solidFill>
            <a:srgbClr val="F5F5D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  <a:latin typeface="Hammersmith One" panose="02010703030501060504" pitchFamily="2" charset="0"/>
              </a:rPr>
              <a:t>Terciario</a:t>
            </a:r>
          </a:p>
        </p:txBody>
      </p:sp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C21EEF1A-CD77-054A-B7D6-66C9737FDA7C}"/>
              </a:ext>
            </a:extLst>
          </p:cNvPr>
          <p:cNvSpPr/>
          <p:nvPr/>
        </p:nvSpPr>
        <p:spPr>
          <a:xfrm>
            <a:off x="9077324" y="4752975"/>
            <a:ext cx="2276476" cy="1676400"/>
          </a:xfrm>
          <a:prstGeom prst="roundRect">
            <a:avLst/>
          </a:prstGeom>
          <a:solidFill>
            <a:srgbClr val="EBC76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  <a:latin typeface="Hammersmith One" panose="02010703030501060504" pitchFamily="2" charset="0"/>
              </a:rPr>
              <a:t>Alerta</a:t>
            </a:r>
          </a:p>
        </p:txBody>
      </p:sp>
      <p:sp>
        <p:nvSpPr>
          <p:cNvPr id="14" name="Rectángulo: esquinas redondeadas 13">
            <a:extLst>
              <a:ext uri="{FF2B5EF4-FFF2-40B4-BE49-F238E27FC236}">
                <a16:creationId xmlns:a16="http://schemas.microsoft.com/office/drawing/2014/main" id="{7C16CC37-B670-0138-5D10-0C0AE124B218}"/>
              </a:ext>
            </a:extLst>
          </p:cNvPr>
          <p:cNvSpPr/>
          <p:nvPr/>
        </p:nvSpPr>
        <p:spPr>
          <a:xfrm>
            <a:off x="3643310" y="4752975"/>
            <a:ext cx="2276476" cy="1676400"/>
          </a:xfrm>
          <a:prstGeom prst="roundRect">
            <a:avLst/>
          </a:prstGeom>
          <a:solidFill>
            <a:srgbClr val="B0597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  <a:latin typeface="Hammersmith One" panose="02010703030501060504" pitchFamily="2" charset="0"/>
              </a:rPr>
              <a:t>Cuaternario</a:t>
            </a:r>
          </a:p>
        </p:txBody>
      </p:sp>
      <p:sp>
        <p:nvSpPr>
          <p:cNvPr id="15" name="Rectángulo: esquinas redondeadas 14">
            <a:extLst>
              <a:ext uri="{FF2B5EF4-FFF2-40B4-BE49-F238E27FC236}">
                <a16:creationId xmlns:a16="http://schemas.microsoft.com/office/drawing/2014/main" id="{8E98BA23-2A8A-E567-0FC3-EE9905CE1C3C}"/>
              </a:ext>
            </a:extLst>
          </p:cNvPr>
          <p:cNvSpPr/>
          <p:nvPr/>
        </p:nvSpPr>
        <p:spPr>
          <a:xfrm>
            <a:off x="6350792" y="4752975"/>
            <a:ext cx="2276476" cy="1676400"/>
          </a:xfrm>
          <a:prstGeom prst="roundRect">
            <a:avLst/>
          </a:prstGeom>
          <a:solidFill>
            <a:srgbClr val="DA696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  <a:latin typeface="Hammersmith One" panose="02010703030501060504" pitchFamily="2" charset="0"/>
              </a:rPr>
              <a:t>Quinario</a:t>
            </a:r>
          </a:p>
        </p:txBody>
      </p:sp>
    </p:spTree>
    <p:extLst>
      <p:ext uri="{BB962C8B-B14F-4D97-AF65-F5344CB8AC3E}">
        <p14:creationId xmlns:p14="http://schemas.microsoft.com/office/powerpoint/2010/main" val="20639505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88D7EE17-4FAE-8F6F-F189-4939001694B1}"/>
              </a:ext>
            </a:extLst>
          </p:cNvPr>
          <p:cNvSpPr/>
          <p:nvPr/>
        </p:nvSpPr>
        <p:spPr>
          <a:xfrm>
            <a:off x="695325" y="1690688"/>
            <a:ext cx="11151235" cy="4802187"/>
          </a:xfrm>
          <a:prstGeom prst="roundRect">
            <a:avLst>
              <a:gd name="adj" fmla="val 12542"/>
            </a:avLst>
          </a:prstGeom>
          <a:solidFill>
            <a:srgbClr val="F2FC9F"/>
          </a:solidFill>
          <a:ln>
            <a:solidFill>
              <a:srgbClr val="B0597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703664A-67A1-4F07-7CF6-0AC872E1D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6000" dirty="0">
                <a:solidFill>
                  <a:srgbClr val="B05977"/>
                </a:solidFill>
                <a:latin typeface="Archivo SemiBold" panose="020B0703020202020B04" pitchFamily="34" charset="0"/>
              </a:rPr>
              <a:t>Nuestras fuentes:</a:t>
            </a:r>
            <a:endParaRPr lang="es-ES" sz="3600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620AF1C-11D3-6814-7852-6D7B6A5A7756}"/>
              </a:ext>
            </a:extLst>
          </p:cNvPr>
          <p:cNvSpPr txBox="1"/>
          <p:nvPr/>
        </p:nvSpPr>
        <p:spPr>
          <a:xfrm>
            <a:off x="933450" y="1914525"/>
            <a:ext cx="63246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400" dirty="0">
                <a:solidFill>
                  <a:srgbClr val="B05977"/>
                </a:solidFill>
                <a:latin typeface="Archivo SemiBold" panose="020B0703020202020B04" pitchFamily="34" charset="0"/>
              </a:rPr>
              <a:t>Archivo </a:t>
            </a:r>
            <a:r>
              <a:rPr lang="es-ES" sz="4400" dirty="0" err="1">
                <a:solidFill>
                  <a:srgbClr val="B05977"/>
                </a:solidFill>
                <a:latin typeface="Archivo SemiBold" panose="020B0703020202020B04" pitchFamily="34" charset="0"/>
              </a:rPr>
              <a:t>Semibold</a:t>
            </a:r>
            <a:endParaRPr lang="es-ES" sz="4400" dirty="0">
              <a:solidFill>
                <a:srgbClr val="B05977"/>
              </a:solidFill>
              <a:latin typeface="Archivo SemiBold" panose="020B0703020202020B04" pitchFamily="34" charset="0"/>
            </a:endParaRPr>
          </a:p>
          <a:p>
            <a:r>
              <a:rPr lang="es-ES" sz="3000" dirty="0">
                <a:latin typeface="Hammersmith One" panose="02010703030501060504" pitchFamily="2" charset="0"/>
              </a:rPr>
              <a:t>Tamaño 15 para títulos</a:t>
            </a:r>
          </a:p>
          <a:p>
            <a:endParaRPr lang="es-ES" sz="2000" dirty="0">
              <a:latin typeface="Hammersmith One" panose="02010703030501060504" pitchFamily="2" charset="0"/>
            </a:endParaRPr>
          </a:p>
          <a:p>
            <a:r>
              <a:rPr lang="es-ES" sz="2000" dirty="0">
                <a:latin typeface="Hammersmith One" panose="02010703030501060504" pitchFamily="2" charset="0"/>
              </a:rPr>
              <a:t>Tamaños 8-11 para subtítulos</a:t>
            </a:r>
          </a:p>
          <a:p>
            <a:endParaRPr lang="es-ES" sz="2000" dirty="0">
              <a:latin typeface="Hammersmith One" panose="02010703030501060504" pitchFamily="2" charset="0"/>
            </a:endParaRPr>
          </a:p>
          <a:p>
            <a:r>
              <a:rPr lang="es-ES" sz="1400" dirty="0">
                <a:latin typeface="Hammersmith One" panose="02010703030501060504" pitchFamily="2" charset="0"/>
              </a:rPr>
              <a:t>Tamaño 7 para texto destacado</a:t>
            </a:r>
          </a:p>
          <a:p>
            <a:endParaRPr lang="es-ES" sz="4400" dirty="0">
              <a:latin typeface="Archivo SemiBold" panose="020B0703020202020B04" pitchFamily="34" charset="0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C9CFFFBC-C83B-1D35-98DB-87B4361397F5}"/>
              </a:ext>
            </a:extLst>
          </p:cNvPr>
          <p:cNvSpPr txBox="1"/>
          <p:nvPr/>
        </p:nvSpPr>
        <p:spPr>
          <a:xfrm>
            <a:off x="933450" y="4582536"/>
            <a:ext cx="787717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>
                <a:solidFill>
                  <a:srgbClr val="B05977"/>
                </a:solidFill>
                <a:latin typeface="Hammersmith One" panose="02010703030501060504" pitchFamily="2" charset="0"/>
              </a:rPr>
              <a:t>Hammersmith </a:t>
            </a:r>
            <a:r>
              <a:rPr lang="es-ES" sz="3200" dirty="0" err="1">
                <a:solidFill>
                  <a:srgbClr val="B05977"/>
                </a:solidFill>
                <a:latin typeface="Hammersmith One" panose="02010703030501060504" pitchFamily="2" charset="0"/>
              </a:rPr>
              <a:t>One</a:t>
            </a:r>
            <a:r>
              <a:rPr lang="es-ES" sz="3200" dirty="0">
                <a:solidFill>
                  <a:srgbClr val="B05977"/>
                </a:solidFill>
                <a:latin typeface="Hammersmith One" panose="02010703030501060504" pitchFamily="2" charset="0"/>
              </a:rPr>
              <a:t> Regular</a:t>
            </a:r>
          </a:p>
          <a:p>
            <a:r>
              <a:rPr lang="es-ES" sz="1400" dirty="0">
                <a:latin typeface="Hammersmith One" panose="02010703030501060504" pitchFamily="2" charset="0"/>
              </a:rPr>
              <a:t>Tamaño 7 para botones e indicadores</a:t>
            </a:r>
          </a:p>
          <a:p>
            <a:endParaRPr lang="es-ES" sz="1400" dirty="0">
              <a:latin typeface="Hammersmith One" panose="02010703030501060504" pitchFamily="2" charset="0"/>
            </a:endParaRPr>
          </a:p>
          <a:p>
            <a:r>
              <a:rPr lang="es-ES" sz="1000" dirty="0">
                <a:latin typeface="Hammersmith One" panose="02010703030501060504" pitchFamily="2" charset="0"/>
              </a:rPr>
              <a:t>Tamaño 5 para botones e indicadores más pequeños, y para cuerpos de texto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46B5E240-8783-519D-F8DB-1F8AE95B02BF}"/>
              </a:ext>
            </a:extLst>
          </p:cNvPr>
          <p:cNvSpPr txBox="1"/>
          <p:nvPr/>
        </p:nvSpPr>
        <p:spPr>
          <a:xfrm>
            <a:off x="8115298" y="2338430"/>
            <a:ext cx="36099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>
                <a:effectLst/>
                <a:latin typeface="Archivo SemiBold" panose="020B0703020202020B04" pitchFamily="34" charset="0"/>
              </a:rPr>
              <a:t>Una fuente clara y amable a la vista sin dejar de ser elegante para títulos, incluyendo el del logo.</a:t>
            </a:r>
            <a:endParaRPr lang="es-ES" sz="2000" dirty="0">
              <a:latin typeface="Archivo SemiBold" panose="020B0703020202020B04" pitchFamily="34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65CD4281-C115-021E-2B54-DAAED70AAEE1}"/>
              </a:ext>
            </a:extLst>
          </p:cNvPr>
          <p:cNvSpPr txBox="1"/>
          <p:nvPr/>
        </p:nvSpPr>
        <p:spPr>
          <a:xfrm>
            <a:off x="8115297" y="4505591"/>
            <a:ext cx="36099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>
                <a:effectLst/>
                <a:latin typeface="Hammersmith One" panose="02010703030501060504" pitchFamily="2" charset="0"/>
              </a:rPr>
              <a:t>Una fuente también clara pero más informal, que sirve para cuerpos de texto en la página.</a:t>
            </a:r>
            <a:endParaRPr lang="es-ES" sz="2000" dirty="0">
              <a:latin typeface="Hammersmith One" panose="020107030305010605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04225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03664A-67A1-4F07-7CF6-0AC872E1D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6000" dirty="0">
                <a:solidFill>
                  <a:srgbClr val="B05977"/>
                </a:solidFill>
                <a:latin typeface="Archivo SemiBold" panose="020B0703020202020B04" pitchFamily="34" charset="0"/>
              </a:rPr>
              <a:t>Nuestros iconos:</a:t>
            </a:r>
            <a:endParaRPr lang="es-ES" sz="3600" dirty="0"/>
          </a:p>
        </p:txBody>
      </p:sp>
      <p:pic>
        <p:nvPicPr>
          <p:cNvPr id="8" name="Imagen 7" descr="Logotipo&#10;&#10;Descripción generada automáticamente">
            <a:extLst>
              <a:ext uri="{FF2B5EF4-FFF2-40B4-BE49-F238E27FC236}">
                <a16:creationId xmlns:a16="http://schemas.microsoft.com/office/drawing/2014/main" id="{C85FFAA4-95EC-2E1A-4A23-25D12A16F3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59510" y="1058803"/>
            <a:ext cx="3457001" cy="3390988"/>
          </a:xfrm>
          <a:prstGeom prst="rect">
            <a:avLst/>
          </a:prstGeom>
        </p:spPr>
      </p:pic>
      <p:pic>
        <p:nvPicPr>
          <p:cNvPr id="25" name="Imagen 24" descr="Forma&#10;&#10;Descripción generada automáticamente con confianza baja">
            <a:extLst>
              <a:ext uri="{FF2B5EF4-FFF2-40B4-BE49-F238E27FC236}">
                <a16:creationId xmlns:a16="http://schemas.microsoft.com/office/drawing/2014/main" id="{C32EB50C-851A-9457-6254-46ACFE93C18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9492" y="1263270"/>
            <a:ext cx="3219881" cy="2979109"/>
          </a:xfrm>
          <a:prstGeom prst="rect">
            <a:avLst/>
          </a:prstGeom>
        </p:spPr>
      </p:pic>
      <p:pic>
        <p:nvPicPr>
          <p:cNvPr id="27" name="Imagen 26" descr="Imagen que contiene Texto&#10;&#10;Descripción generada automáticamente">
            <a:extLst>
              <a:ext uri="{FF2B5EF4-FFF2-40B4-BE49-F238E27FC236}">
                <a16:creationId xmlns:a16="http://schemas.microsoft.com/office/drawing/2014/main" id="{107E68A8-E29C-2B73-21FE-CD5669CF27B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0681" y="1249008"/>
            <a:ext cx="2929777" cy="2929777"/>
          </a:xfrm>
          <a:prstGeom prst="rect">
            <a:avLst/>
          </a:prstGeom>
        </p:spPr>
      </p:pic>
      <p:sp>
        <p:nvSpPr>
          <p:cNvPr id="28" name="CuadroTexto 27">
            <a:extLst>
              <a:ext uri="{FF2B5EF4-FFF2-40B4-BE49-F238E27FC236}">
                <a16:creationId xmlns:a16="http://schemas.microsoft.com/office/drawing/2014/main" id="{BA93120E-83AB-CF32-5B43-7837583AFA8A}"/>
              </a:ext>
            </a:extLst>
          </p:cNvPr>
          <p:cNvSpPr txBox="1"/>
          <p:nvPr/>
        </p:nvSpPr>
        <p:spPr>
          <a:xfrm>
            <a:off x="255156" y="3454350"/>
            <a:ext cx="22337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400" dirty="0">
                <a:effectLst/>
                <a:latin typeface="Hammersmith One" panose="02010703030501060504" pitchFamily="2" charset="0"/>
              </a:rPr>
              <a:t>Icono del logo para acceder al home</a:t>
            </a:r>
            <a:endParaRPr lang="es-ES" sz="1400" dirty="0">
              <a:latin typeface="Hammersmith One" panose="02010703030501060504" pitchFamily="2" charset="0"/>
            </a:endParaRP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6996E3E8-9B82-D213-387B-57C843497E2E}"/>
              </a:ext>
            </a:extLst>
          </p:cNvPr>
          <p:cNvSpPr txBox="1"/>
          <p:nvPr/>
        </p:nvSpPr>
        <p:spPr>
          <a:xfrm>
            <a:off x="2563768" y="3454350"/>
            <a:ext cx="259223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1400" dirty="0">
                <a:effectLst/>
                <a:latin typeface="Hammersmith One" panose="02010703030501060504" pitchFamily="2" charset="0"/>
              </a:rPr>
              <a:t>Icono de hamburguesa para abrir el menú de navegación.</a:t>
            </a:r>
            <a:endParaRPr lang="es-ES" sz="1400" dirty="0">
              <a:latin typeface="Hammersmith One" panose="02010703030501060504" pitchFamily="2" charset="0"/>
            </a:endParaRPr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73197E50-4B64-B918-7E31-A328A34554D2}"/>
              </a:ext>
            </a:extLst>
          </p:cNvPr>
          <p:cNvSpPr txBox="1"/>
          <p:nvPr/>
        </p:nvSpPr>
        <p:spPr>
          <a:xfrm>
            <a:off x="4925387" y="3454350"/>
            <a:ext cx="272969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1400" dirty="0">
                <a:effectLst/>
                <a:latin typeface="Hammersmith One" panose="02010703030501060504" pitchFamily="2" charset="0"/>
              </a:rPr>
              <a:t>Icono para ir al inicio en el </a:t>
            </a:r>
            <a:r>
              <a:rPr lang="es-ES" sz="1400" dirty="0" err="1">
                <a:effectLst/>
                <a:latin typeface="Hammersmith One" panose="02010703030501060504" pitchFamily="2" charset="0"/>
              </a:rPr>
              <a:t>menu</a:t>
            </a:r>
            <a:r>
              <a:rPr lang="es-ES" sz="1400" dirty="0">
                <a:effectLst/>
                <a:latin typeface="Hammersmith One" panose="02010703030501060504" pitchFamily="2" charset="0"/>
              </a:rPr>
              <a:t> de navegación.</a:t>
            </a:r>
            <a:endParaRPr lang="es-ES" sz="1400" dirty="0">
              <a:latin typeface="Hammersmith One" panose="02010703030501060504" pitchFamily="2" charset="0"/>
            </a:endParaRPr>
          </a:p>
        </p:txBody>
      </p:sp>
      <p:pic>
        <p:nvPicPr>
          <p:cNvPr id="42" name="Imagen 41" descr="Forma&#10;&#10;Descripción generada automáticamente con confianza baja">
            <a:extLst>
              <a:ext uri="{FF2B5EF4-FFF2-40B4-BE49-F238E27FC236}">
                <a16:creationId xmlns:a16="http://schemas.microsoft.com/office/drawing/2014/main" id="{833BD401-34E7-EEF3-3A7E-157B8218F94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6042" y="1390651"/>
            <a:ext cx="2729699" cy="2729699"/>
          </a:xfrm>
          <a:prstGeom prst="rect">
            <a:avLst/>
          </a:prstGeom>
        </p:spPr>
      </p:pic>
      <p:sp>
        <p:nvSpPr>
          <p:cNvPr id="44" name="CuadroTexto 43">
            <a:extLst>
              <a:ext uri="{FF2B5EF4-FFF2-40B4-BE49-F238E27FC236}">
                <a16:creationId xmlns:a16="http://schemas.microsoft.com/office/drawing/2014/main" id="{8C235D5F-4DAB-8FC0-2BDF-F85EF9398BA3}"/>
              </a:ext>
            </a:extLst>
          </p:cNvPr>
          <p:cNvSpPr txBox="1"/>
          <p:nvPr/>
        </p:nvSpPr>
        <p:spPr>
          <a:xfrm>
            <a:off x="7519921" y="3454350"/>
            <a:ext cx="249291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1400" dirty="0">
                <a:effectLst/>
                <a:latin typeface="Hammersmith One" panose="02010703030501060504" pitchFamily="2" charset="0"/>
              </a:rPr>
              <a:t>Icono para ir al calendario en el </a:t>
            </a:r>
            <a:r>
              <a:rPr lang="es-ES" sz="1400" dirty="0" err="1">
                <a:effectLst/>
                <a:latin typeface="Hammersmith One" panose="02010703030501060504" pitchFamily="2" charset="0"/>
              </a:rPr>
              <a:t>menu</a:t>
            </a:r>
            <a:r>
              <a:rPr lang="es-ES" sz="1400" dirty="0">
                <a:effectLst/>
                <a:latin typeface="Hammersmith One" panose="02010703030501060504" pitchFamily="2" charset="0"/>
              </a:rPr>
              <a:t> de navegación.</a:t>
            </a:r>
            <a:endParaRPr lang="es-ES" sz="1400" dirty="0">
              <a:latin typeface="Hammersmith One" panose="02010703030501060504" pitchFamily="2" charset="0"/>
            </a:endParaRPr>
          </a:p>
        </p:txBody>
      </p:sp>
      <p:pic>
        <p:nvPicPr>
          <p:cNvPr id="46" name="Imagen 45" descr="Forma&#10;&#10;Descripción generada automáticamente con confianza media">
            <a:extLst>
              <a:ext uri="{FF2B5EF4-FFF2-40B4-BE49-F238E27FC236}">
                <a16:creationId xmlns:a16="http://schemas.microsoft.com/office/drawing/2014/main" id="{7052826F-437B-01A6-4BDD-9A3D8F570F5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9510" y="1522660"/>
            <a:ext cx="2039095" cy="2382472"/>
          </a:xfrm>
          <a:prstGeom prst="rect">
            <a:avLst/>
          </a:prstGeom>
        </p:spPr>
      </p:pic>
      <p:sp>
        <p:nvSpPr>
          <p:cNvPr id="49" name="CuadroTexto 48">
            <a:extLst>
              <a:ext uri="{FF2B5EF4-FFF2-40B4-BE49-F238E27FC236}">
                <a16:creationId xmlns:a16="http://schemas.microsoft.com/office/drawing/2014/main" id="{66D6A4EE-8791-3312-F155-ACBD1ADA4CD5}"/>
              </a:ext>
            </a:extLst>
          </p:cNvPr>
          <p:cNvSpPr txBox="1"/>
          <p:nvPr/>
        </p:nvSpPr>
        <p:spPr>
          <a:xfrm>
            <a:off x="10096445" y="3334231"/>
            <a:ext cx="1745226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1400" dirty="0">
                <a:effectLst/>
                <a:latin typeface="Hammersmith One" panose="02010703030501060504" pitchFamily="2" charset="0"/>
              </a:rPr>
              <a:t>Icono para</a:t>
            </a:r>
            <a:r>
              <a:rPr lang="es-ES" sz="1400" dirty="0">
                <a:latin typeface="Hammersmith One" panose="02010703030501060504" pitchFamily="2" charset="0"/>
              </a:rPr>
              <a:t> acceder </a:t>
            </a:r>
            <a:r>
              <a:rPr lang="es-ES" sz="1400" dirty="0">
                <a:effectLst/>
                <a:latin typeface="Hammersmith One" panose="02010703030501060504" pitchFamily="2" charset="0"/>
              </a:rPr>
              <a:t>a las promociones en el </a:t>
            </a:r>
            <a:r>
              <a:rPr lang="es-ES" sz="1400" dirty="0" err="1">
                <a:effectLst/>
                <a:latin typeface="Hammersmith One" panose="02010703030501060504" pitchFamily="2" charset="0"/>
              </a:rPr>
              <a:t>menu</a:t>
            </a:r>
            <a:r>
              <a:rPr lang="es-ES" sz="1400" dirty="0">
                <a:effectLst/>
                <a:latin typeface="Hammersmith One" panose="02010703030501060504" pitchFamily="2" charset="0"/>
              </a:rPr>
              <a:t> de navegación.</a:t>
            </a:r>
            <a:endParaRPr lang="es-ES" sz="1400" dirty="0">
              <a:latin typeface="Hammersmith One" panose="02010703030501060504" pitchFamily="2" charset="0"/>
            </a:endParaRPr>
          </a:p>
        </p:txBody>
      </p:sp>
      <p:pic>
        <p:nvPicPr>
          <p:cNvPr id="51" name="Imagen 50" descr="Forma&#10;&#10;Descripción generada automáticamente con confianza media">
            <a:extLst>
              <a:ext uri="{FF2B5EF4-FFF2-40B4-BE49-F238E27FC236}">
                <a16:creationId xmlns:a16="http://schemas.microsoft.com/office/drawing/2014/main" id="{E5F4F67D-03CD-F437-8F29-4E73F6C9B43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549" y="4147460"/>
            <a:ext cx="2330219" cy="2240890"/>
          </a:xfrm>
          <a:prstGeom prst="rect">
            <a:avLst/>
          </a:prstGeom>
        </p:spPr>
      </p:pic>
      <p:sp>
        <p:nvSpPr>
          <p:cNvPr id="53" name="CuadroTexto 52">
            <a:extLst>
              <a:ext uri="{FF2B5EF4-FFF2-40B4-BE49-F238E27FC236}">
                <a16:creationId xmlns:a16="http://schemas.microsoft.com/office/drawing/2014/main" id="{89B83049-1F29-D8CB-67AA-BDC0FEC40207}"/>
              </a:ext>
            </a:extLst>
          </p:cNvPr>
          <p:cNvSpPr txBox="1"/>
          <p:nvPr/>
        </p:nvSpPr>
        <p:spPr>
          <a:xfrm>
            <a:off x="-126510" y="6047645"/>
            <a:ext cx="302461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1400" dirty="0">
                <a:effectLst/>
                <a:latin typeface="Hammersmith One" panose="02010703030501060504" pitchFamily="2" charset="0"/>
              </a:rPr>
              <a:t>Icono para ir al Contacto en el </a:t>
            </a:r>
            <a:r>
              <a:rPr lang="es-ES" sz="1400" dirty="0" err="1">
                <a:effectLst/>
                <a:latin typeface="Hammersmith One" panose="02010703030501060504" pitchFamily="2" charset="0"/>
              </a:rPr>
              <a:t>menu</a:t>
            </a:r>
            <a:r>
              <a:rPr lang="es-ES" sz="1400" dirty="0">
                <a:effectLst/>
                <a:latin typeface="Hammersmith One" panose="02010703030501060504" pitchFamily="2" charset="0"/>
              </a:rPr>
              <a:t> de navegación.</a:t>
            </a:r>
            <a:endParaRPr lang="es-ES" sz="1400" dirty="0">
              <a:latin typeface="Hammersmith One" panose="02010703030501060504" pitchFamily="2" charset="0"/>
            </a:endParaRPr>
          </a:p>
        </p:txBody>
      </p:sp>
      <p:pic>
        <p:nvPicPr>
          <p:cNvPr id="55" name="Imagen 54" descr="Forma&#10;&#10;Descripción generada automáticamente con confianza media">
            <a:extLst>
              <a:ext uri="{FF2B5EF4-FFF2-40B4-BE49-F238E27FC236}">
                <a16:creationId xmlns:a16="http://schemas.microsoft.com/office/drawing/2014/main" id="{51ED7F95-C147-C78C-D517-320363DE64E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2890" y="4237631"/>
            <a:ext cx="2330219" cy="2226103"/>
          </a:xfrm>
          <a:prstGeom prst="rect">
            <a:avLst/>
          </a:prstGeom>
        </p:spPr>
      </p:pic>
      <p:sp>
        <p:nvSpPr>
          <p:cNvPr id="57" name="CuadroTexto 56">
            <a:extLst>
              <a:ext uri="{FF2B5EF4-FFF2-40B4-BE49-F238E27FC236}">
                <a16:creationId xmlns:a16="http://schemas.microsoft.com/office/drawing/2014/main" id="{8023BEC6-2A0B-7C7F-CB17-8F502C6CE7AF}"/>
              </a:ext>
            </a:extLst>
          </p:cNvPr>
          <p:cNvSpPr txBox="1"/>
          <p:nvPr/>
        </p:nvSpPr>
        <p:spPr>
          <a:xfrm>
            <a:off x="2833446" y="6149853"/>
            <a:ext cx="225878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1400" dirty="0">
                <a:effectLst/>
                <a:latin typeface="Hammersmith One" panose="02010703030501060504" pitchFamily="2" charset="0"/>
              </a:rPr>
              <a:t>Icono para ir al carrito.</a:t>
            </a:r>
            <a:endParaRPr lang="es-ES" sz="1400" dirty="0">
              <a:latin typeface="Hammersmith One" panose="02010703030501060504" pitchFamily="2" charset="0"/>
            </a:endParaRPr>
          </a:p>
        </p:txBody>
      </p:sp>
      <p:pic>
        <p:nvPicPr>
          <p:cNvPr id="59" name="Imagen 58" descr="Icono&#10;&#10;Descripción generada automáticamente">
            <a:extLst>
              <a:ext uri="{FF2B5EF4-FFF2-40B4-BE49-F238E27FC236}">
                <a16:creationId xmlns:a16="http://schemas.microsoft.com/office/drawing/2014/main" id="{D4985977-D4F5-9875-77A6-A44C8A7DB96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7018" y="4147460"/>
            <a:ext cx="2311624" cy="2311624"/>
          </a:xfrm>
          <a:prstGeom prst="rect">
            <a:avLst/>
          </a:prstGeom>
        </p:spPr>
      </p:pic>
      <p:sp>
        <p:nvSpPr>
          <p:cNvPr id="61" name="CuadroTexto 60">
            <a:extLst>
              <a:ext uri="{FF2B5EF4-FFF2-40B4-BE49-F238E27FC236}">
                <a16:creationId xmlns:a16="http://schemas.microsoft.com/office/drawing/2014/main" id="{793B67BF-1EB5-A1E6-B8B4-1637F0437464}"/>
              </a:ext>
            </a:extLst>
          </p:cNvPr>
          <p:cNvSpPr txBox="1"/>
          <p:nvPr/>
        </p:nvSpPr>
        <p:spPr>
          <a:xfrm>
            <a:off x="4855057" y="6125773"/>
            <a:ext cx="274206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1400" dirty="0">
                <a:effectLst/>
                <a:latin typeface="Hammersmith One" panose="02010703030501060504" pitchFamily="2" charset="0"/>
              </a:rPr>
              <a:t>Icono de cruz para quitar elementos en el carrito.</a:t>
            </a:r>
            <a:endParaRPr lang="es-ES" sz="1400" dirty="0">
              <a:latin typeface="Hammersmith One" panose="02010703030501060504" pitchFamily="2" charset="0"/>
            </a:endParaRPr>
          </a:p>
        </p:txBody>
      </p:sp>
      <p:pic>
        <p:nvPicPr>
          <p:cNvPr id="64" name="Imagen 63" descr="Imagen que contiene Forma&#10;&#10;Descripción generada automáticamente">
            <a:extLst>
              <a:ext uri="{FF2B5EF4-FFF2-40B4-BE49-F238E27FC236}">
                <a16:creationId xmlns:a16="http://schemas.microsoft.com/office/drawing/2014/main" id="{43898FE9-77A7-9B67-31E4-E242E93159B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1207" y="4201776"/>
            <a:ext cx="2022767" cy="2202992"/>
          </a:xfrm>
          <a:prstGeom prst="rect">
            <a:avLst/>
          </a:prstGeom>
        </p:spPr>
      </p:pic>
      <p:pic>
        <p:nvPicPr>
          <p:cNvPr id="66" name="Imagen 65" descr="Imagen que contiene Forma&#10;&#10;Descripción generada automáticamente">
            <a:extLst>
              <a:ext uri="{FF2B5EF4-FFF2-40B4-BE49-F238E27FC236}">
                <a16:creationId xmlns:a16="http://schemas.microsoft.com/office/drawing/2014/main" id="{5F28B394-7A20-2FD4-3545-5AE355FC369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2835" y="4267802"/>
            <a:ext cx="1892345" cy="2070940"/>
          </a:xfrm>
          <a:prstGeom prst="rect">
            <a:avLst/>
          </a:prstGeom>
        </p:spPr>
      </p:pic>
      <p:sp>
        <p:nvSpPr>
          <p:cNvPr id="70" name="CuadroTexto 69">
            <a:extLst>
              <a:ext uri="{FF2B5EF4-FFF2-40B4-BE49-F238E27FC236}">
                <a16:creationId xmlns:a16="http://schemas.microsoft.com/office/drawing/2014/main" id="{F2A9FF8E-C238-6A63-E559-375C2FB8701E}"/>
              </a:ext>
            </a:extLst>
          </p:cNvPr>
          <p:cNvSpPr txBox="1"/>
          <p:nvPr/>
        </p:nvSpPr>
        <p:spPr>
          <a:xfrm>
            <a:off x="7686059" y="6047645"/>
            <a:ext cx="216063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1400" dirty="0">
                <a:effectLst/>
                <a:latin typeface="Hammersmith One" panose="02010703030501060504" pitchFamily="2" charset="0"/>
              </a:rPr>
              <a:t>Icono de avanzar los meses en el calendario.</a:t>
            </a:r>
            <a:endParaRPr lang="es-ES" sz="1400" dirty="0">
              <a:latin typeface="Hammersmith One" panose="02010703030501060504" pitchFamily="2" charset="0"/>
            </a:endParaRPr>
          </a:p>
        </p:txBody>
      </p:sp>
      <p:sp>
        <p:nvSpPr>
          <p:cNvPr id="71" name="CuadroTexto 70">
            <a:extLst>
              <a:ext uri="{FF2B5EF4-FFF2-40B4-BE49-F238E27FC236}">
                <a16:creationId xmlns:a16="http://schemas.microsoft.com/office/drawing/2014/main" id="{CAF4B0BD-6B52-7506-10D3-8BD022E3A793}"/>
              </a:ext>
            </a:extLst>
          </p:cNvPr>
          <p:cNvSpPr txBox="1"/>
          <p:nvPr/>
        </p:nvSpPr>
        <p:spPr>
          <a:xfrm>
            <a:off x="9959904" y="6053743"/>
            <a:ext cx="216063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1400" dirty="0">
                <a:effectLst/>
                <a:latin typeface="Hammersmith One" panose="02010703030501060504" pitchFamily="2" charset="0"/>
              </a:rPr>
              <a:t>Icono de retroceder los meses en el calendario.</a:t>
            </a:r>
            <a:endParaRPr lang="es-ES" sz="1400" dirty="0">
              <a:latin typeface="Hammersmith One" panose="020107030305010605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04089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03664A-67A1-4F07-7CF6-0AC872E1D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" sz="6000" dirty="0">
                <a:solidFill>
                  <a:srgbClr val="B05977"/>
                </a:solidFill>
                <a:latin typeface="Archivo SemiBold" panose="020B0703020202020B04" pitchFamily="34" charset="0"/>
              </a:rPr>
              <a:t>Nuestras imágenes e inspiración:</a:t>
            </a:r>
            <a:endParaRPr lang="es-ES" sz="3600" dirty="0"/>
          </a:p>
        </p:txBody>
      </p:sp>
      <p:pic>
        <p:nvPicPr>
          <p:cNvPr id="19" name="Imagen 18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08DCB24D-0EE7-0C2E-487B-F24036FB2C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5599" y="160924"/>
            <a:ext cx="5459841" cy="4348480"/>
          </a:xfrm>
          <a:prstGeom prst="rect">
            <a:avLst/>
          </a:prstGeom>
        </p:spPr>
      </p:pic>
      <p:pic>
        <p:nvPicPr>
          <p:cNvPr id="21" name="Imagen 20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EA8D4DDE-4FCE-4BC0-7649-0750202672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4216" y="2256424"/>
            <a:ext cx="4713825" cy="5441516"/>
          </a:xfrm>
          <a:prstGeom prst="rect">
            <a:avLst/>
          </a:prstGeom>
        </p:spPr>
      </p:pic>
      <p:sp>
        <p:nvSpPr>
          <p:cNvPr id="23" name="CuadroTexto 22">
            <a:extLst>
              <a:ext uri="{FF2B5EF4-FFF2-40B4-BE49-F238E27FC236}">
                <a16:creationId xmlns:a16="http://schemas.microsoft.com/office/drawing/2014/main" id="{2E0B5E67-4295-2DB4-2458-1650ACEC81CB}"/>
              </a:ext>
            </a:extLst>
          </p:cNvPr>
          <p:cNvSpPr txBox="1"/>
          <p:nvPr/>
        </p:nvSpPr>
        <p:spPr>
          <a:xfrm>
            <a:off x="5927294" y="3706490"/>
            <a:ext cx="3229511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600" dirty="0">
                <a:effectLst/>
                <a:latin typeface="Hammersmith One" panose="02010703030501060504" pitchFamily="2" charset="0"/>
              </a:rPr>
              <a:t>Nuestras imágenes capturan los momentos de conexión humana en nuestras reuniones y las amistades encantadoras que pueden salir de </a:t>
            </a:r>
            <a:r>
              <a:rPr lang="es-ES" sz="1600" dirty="0">
                <a:latin typeface="Hammersmith One" panose="02010703030501060504" pitchFamily="2" charset="0"/>
              </a:rPr>
              <a:t>las mismas.</a:t>
            </a:r>
            <a:br>
              <a:rPr lang="es-ES" sz="1600" dirty="0">
                <a:effectLst/>
                <a:latin typeface="Hammersmith One" panose="02010703030501060504" pitchFamily="2" charset="0"/>
              </a:rPr>
            </a:br>
            <a:br>
              <a:rPr lang="es-ES" sz="1600" dirty="0">
                <a:effectLst/>
                <a:latin typeface="Hammersmith One" panose="02010703030501060504" pitchFamily="2" charset="0"/>
              </a:rPr>
            </a:br>
            <a:r>
              <a:rPr lang="es-ES" sz="1600" dirty="0">
                <a:effectLst/>
                <a:latin typeface="Hammersmith One" panose="02010703030501060504" pitchFamily="2" charset="0"/>
              </a:rPr>
              <a:t>Reflejamos la socialización en nuestras imágenes haciendo del arte una experiencia que es más divertida si se comparte.</a:t>
            </a:r>
            <a:endParaRPr lang="es-ES" sz="1600" dirty="0">
              <a:latin typeface="Hammersmith One" panose="02010703030501060504" pitchFamily="2" charset="0"/>
            </a:endParaRPr>
          </a:p>
        </p:txBody>
      </p:sp>
      <p:pic>
        <p:nvPicPr>
          <p:cNvPr id="25" name="Imagen 24" descr="Una caricatura de una persona&#10;&#10;Descripción generada automáticamente con confianza baja">
            <a:extLst>
              <a:ext uri="{FF2B5EF4-FFF2-40B4-BE49-F238E27FC236}">
                <a16:creationId xmlns:a16="http://schemas.microsoft.com/office/drawing/2014/main" id="{CC75524D-1F5D-2584-A883-4169821157D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341" y="3614109"/>
            <a:ext cx="5324456" cy="3649805"/>
          </a:xfrm>
          <a:prstGeom prst="rect">
            <a:avLst/>
          </a:prstGeom>
        </p:spPr>
      </p:pic>
      <p:pic>
        <p:nvPicPr>
          <p:cNvPr id="27" name="Imagen 26" descr="Imagen que contiene tarjeta de presentación, texto&#10;&#10;Descripción generada automáticamente">
            <a:extLst>
              <a:ext uri="{FF2B5EF4-FFF2-40B4-BE49-F238E27FC236}">
                <a16:creationId xmlns:a16="http://schemas.microsoft.com/office/drawing/2014/main" id="{605DF55F-4BED-81A6-3400-6A1F9432079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732" y="1547248"/>
            <a:ext cx="3371978" cy="3105597"/>
          </a:xfrm>
          <a:prstGeom prst="rect">
            <a:avLst/>
          </a:prstGeom>
        </p:spPr>
      </p:pic>
      <p:pic>
        <p:nvPicPr>
          <p:cNvPr id="29" name="Imagen 28" descr="Icono&#10;&#10;Descripción generada automáticamente con confianza media">
            <a:extLst>
              <a:ext uri="{FF2B5EF4-FFF2-40B4-BE49-F238E27FC236}">
                <a16:creationId xmlns:a16="http://schemas.microsoft.com/office/drawing/2014/main" id="{7A4C52C6-511C-3B07-0461-DFCBCA20795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5591" y="1529391"/>
            <a:ext cx="3610918" cy="3428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4657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ocadillo: rectángulo con esquinas redondeadas 6">
            <a:extLst>
              <a:ext uri="{FF2B5EF4-FFF2-40B4-BE49-F238E27FC236}">
                <a16:creationId xmlns:a16="http://schemas.microsoft.com/office/drawing/2014/main" id="{5CCE2E3B-F4C6-5271-82E7-F0F2B3D34A35}"/>
              </a:ext>
            </a:extLst>
          </p:cNvPr>
          <p:cNvSpPr/>
          <p:nvPr/>
        </p:nvSpPr>
        <p:spPr>
          <a:xfrm>
            <a:off x="4609707" y="1634529"/>
            <a:ext cx="6254684" cy="1583703"/>
          </a:xfrm>
          <a:prstGeom prst="wedgeRoundRectCallout">
            <a:avLst>
              <a:gd name="adj1" fmla="val 45181"/>
              <a:gd name="adj2" fmla="val 68900"/>
              <a:gd name="adj3" fmla="val 16667"/>
            </a:avLst>
          </a:prstGeom>
          <a:solidFill>
            <a:srgbClr val="F5F5D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703664A-67A1-4F07-7CF6-0AC872E1D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6000" dirty="0">
                <a:solidFill>
                  <a:srgbClr val="B05977"/>
                </a:solidFill>
                <a:latin typeface="Archivo SemiBold" panose="020B0703020202020B04" pitchFamily="34" charset="0"/>
              </a:rPr>
              <a:t>Nuestra inspiración:</a:t>
            </a:r>
            <a:endParaRPr lang="es-ES" sz="3600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A819F27B-84AE-F276-A0D1-FC82FEC177E9}"/>
              </a:ext>
            </a:extLst>
          </p:cNvPr>
          <p:cNvSpPr txBox="1"/>
          <p:nvPr/>
        </p:nvSpPr>
        <p:spPr>
          <a:xfrm>
            <a:off x="838200" y="2804567"/>
            <a:ext cx="3327661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700" dirty="0">
                <a:effectLst/>
                <a:latin typeface="Hammersmith One" panose="02010703030501060504" pitchFamily="2" charset="0"/>
              </a:rPr>
              <a:t>Curiosidad intelectual que les lleva a explorar una variedad de actividades nuevas.</a:t>
            </a:r>
          </a:p>
          <a:p>
            <a:endParaRPr lang="es-ES" sz="1700" dirty="0">
              <a:effectLst/>
              <a:latin typeface="Hammersmith One" panose="020107030305010605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700" dirty="0">
                <a:effectLst/>
                <a:latin typeface="Hammersmith One" panose="02010703030501060504" pitchFamily="2" charset="0"/>
              </a:rPr>
              <a:t>Disposición para compartir sus perspectivas y ganas de aprender.</a:t>
            </a:r>
            <a:br>
              <a:rPr lang="es-ES" sz="1700" dirty="0">
                <a:effectLst/>
                <a:latin typeface="Hammersmith One" panose="02010703030501060504" pitchFamily="2" charset="0"/>
              </a:rPr>
            </a:br>
            <a:endParaRPr lang="es-ES" sz="1700" dirty="0">
              <a:latin typeface="Hammersmith One" panose="020107030305010605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700" dirty="0">
                <a:effectLst/>
                <a:latin typeface="Hammersmith One" panose="02010703030501060504" pitchFamily="2" charset="0"/>
              </a:rPr>
              <a:t>Entusiasmo por participar en eventos y actividades del club, creando una comunidad vibrante y activa.</a:t>
            </a:r>
            <a:endParaRPr lang="es-ES" sz="1700" dirty="0">
              <a:latin typeface="Hammersmith One" panose="02010703030501060504" pitchFamily="2" charset="0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6B83153B-77F4-96DF-F71F-CD8CDB0231F1}"/>
              </a:ext>
            </a:extLst>
          </p:cNvPr>
          <p:cNvSpPr txBox="1"/>
          <p:nvPr/>
        </p:nvSpPr>
        <p:spPr>
          <a:xfrm>
            <a:off x="838200" y="1775568"/>
            <a:ext cx="37715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solidFill>
                  <a:srgbClr val="B05977"/>
                </a:solidFill>
                <a:latin typeface="Archivo SemiBold" panose="020B0703020202020B04" pitchFamily="34" charset="0"/>
              </a:rPr>
              <a:t>Características de los usuarios objetivo: 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65914198-8682-2839-EC18-AD0EED9FD2DF}"/>
              </a:ext>
            </a:extLst>
          </p:cNvPr>
          <p:cNvSpPr txBox="1"/>
          <p:nvPr/>
        </p:nvSpPr>
        <p:spPr>
          <a:xfrm>
            <a:off x="4609707" y="1856151"/>
            <a:ext cx="6094428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" sz="1400" dirty="0">
                <a:effectLst/>
                <a:latin typeface="Hammersmith One" panose="02010703030501060504" pitchFamily="2" charset="0"/>
              </a:rPr>
              <a:t>Antes pensaba que el arte no era para mí, pero desde que me uní a los talleres de </a:t>
            </a:r>
            <a:r>
              <a:rPr lang="es-ES" sz="1400" dirty="0" err="1">
                <a:effectLst/>
                <a:latin typeface="Hammersmith One" panose="02010703030501060504" pitchFamily="2" charset="0"/>
              </a:rPr>
              <a:t>CompArte</a:t>
            </a:r>
            <a:r>
              <a:rPr lang="es-ES" sz="1400" dirty="0">
                <a:effectLst/>
                <a:latin typeface="Hammersmith One" panose="02010703030501060504" pitchFamily="2" charset="0"/>
              </a:rPr>
              <a:t>, mi perspectiva ha cambiado por completo. La atmósfera acogedora y la compañía de amigos han hecho que descubra una nueva pasión por el arte. ¡Gracias, </a:t>
            </a:r>
            <a:r>
              <a:rPr lang="es-ES" sz="1400" dirty="0" err="1">
                <a:effectLst/>
                <a:latin typeface="Hammersmith One" panose="02010703030501060504" pitchFamily="2" charset="0"/>
              </a:rPr>
              <a:t>CompArte</a:t>
            </a:r>
            <a:r>
              <a:rPr lang="es-ES" sz="1400" dirty="0">
                <a:effectLst/>
                <a:latin typeface="Hammersmith One" panose="02010703030501060504" pitchFamily="2" charset="0"/>
              </a:rPr>
              <a:t>, por abrirme las puertas a un mundo de creatividad y motivación!</a:t>
            </a:r>
            <a:endParaRPr lang="es-ES" sz="1400" dirty="0">
              <a:latin typeface="Hammersmith One" panose="02010703030501060504" pitchFamily="2" charset="0"/>
            </a:endParaRPr>
          </a:p>
        </p:txBody>
      </p:sp>
      <p:pic>
        <p:nvPicPr>
          <p:cNvPr id="9" name="Imagen 8" descr="Forma&#10;&#10;Descripción generada automáticamente con confianza baja">
            <a:extLst>
              <a:ext uri="{FF2B5EF4-FFF2-40B4-BE49-F238E27FC236}">
                <a16:creationId xmlns:a16="http://schemas.microsoft.com/office/drawing/2014/main" id="{445CC7D3-B606-86B9-0C3E-0C5583DE69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7556" y="3218232"/>
            <a:ext cx="917882" cy="917882"/>
          </a:xfrm>
          <a:prstGeom prst="rect">
            <a:avLst/>
          </a:prstGeom>
        </p:spPr>
      </p:pic>
      <p:sp>
        <p:nvSpPr>
          <p:cNvPr id="10" name="Bocadillo: rectángulo con esquinas redondeadas 9">
            <a:extLst>
              <a:ext uri="{FF2B5EF4-FFF2-40B4-BE49-F238E27FC236}">
                <a16:creationId xmlns:a16="http://schemas.microsoft.com/office/drawing/2014/main" id="{73F90EC8-D451-605E-E99A-A048934462D5}"/>
              </a:ext>
            </a:extLst>
          </p:cNvPr>
          <p:cNvSpPr/>
          <p:nvPr/>
        </p:nvSpPr>
        <p:spPr>
          <a:xfrm>
            <a:off x="4609707" y="4134109"/>
            <a:ext cx="6254684" cy="1926395"/>
          </a:xfrm>
          <a:prstGeom prst="wedgeRoundRectCallout">
            <a:avLst>
              <a:gd name="adj1" fmla="val 46387"/>
              <a:gd name="adj2" fmla="val 62538"/>
              <a:gd name="adj3" fmla="val 16667"/>
            </a:avLst>
          </a:prstGeom>
          <a:solidFill>
            <a:srgbClr val="F5F5D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40615A59-C64C-DA32-0F0E-717A4778EE63}"/>
              </a:ext>
            </a:extLst>
          </p:cNvPr>
          <p:cNvSpPr txBox="1"/>
          <p:nvPr/>
        </p:nvSpPr>
        <p:spPr>
          <a:xfrm>
            <a:off x="4609707" y="4355731"/>
            <a:ext cx="6094428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" sz="1400" dirty="0">
                <a:effectLst/>
                <a:latin typeface="Hammersmith One" panose="02010703030501060504" pitchFamily="2" charset="0"/>
              </a:rPr>
              <a:t>La atmósfera acogedora y la energía de </a:t>
            </a:r>
            <a:r>
              <a:rPr lang="es-ES" sz="1400" dirty="0" err="1">
                <a:effectLst/>
                <a:latin typeface="Hammersmith One" panose="02010703030501060504" pitchFamily="2" charset="0"/>
              </a:rPr>
              <a:t>CompArte</a:t>
            </a:r>
            <a:r>
              <a:rPr lang="es-ES" sz="1400" dirty="0">
                <a:effectLst/>
                <a:latin typeface="Hammersmith One" panose="02010703030501060504" pitchFamily="2" charset="0"/>
              </a:rPr>
              <a:t> hacen que cada taller sea una experiencia única. No siento temor de que me juzguen, porque sé que estoy rodeado de personas que están aquí para disfrutar y aprender juntos. Ya sea que vaya con amigos o conozca a nuevos compañeros de arte, siempre me siento apoyado y motivado para explorar y experimentar sin miedo al juicio. En </a:t>
            </a:r>
            <a:r>
              <a:rPr lang="es-ES" sz="1400" dirty="0" err="1">
                <a:effectLst/>
                <a:latin typeface="Hammersmith One" panose="02010703030501060504" pitchFamily="2" charset="0"/>
              </a:rPr>
              <a:t>CompArte</a:t>
            </a:r>
            <a:r>
              <a:rPr lang="es-ES" sz="1400" dirty="0">
                <a:effectLst/>
                <a:latin typeface="Hammersmith One" panose="02010703030501060504" pitchFamily="2" charset="0"/>
              </a:rPr>
              <a:t>, el arte se trata de divertirse y crecer.</a:t>
            </a:r>
            <a:endParaRPr lang="es-ES" sz="1400" dirty="0">
              <a:latin typeface="Hammersmith One" panose="02010703030501060504" pitchFamily="2" charset="0"/>
            </a:endParaRPr>
          </a:p>
        </p:txBody>
      </p:sp>
      <p:pic>
        <p:nvPicPr>
          <p:cNvPr id="12" name="Imagen 11" descr="Forma&#10;&#10;Descripción generada automáticamente con confianza baja">
            <a:extLst>
              <a:ext uri="{FF2B5EF4-FFF2-40B4-BE49-F238E27FC236}">
                <a16:creationId xmlns:a16="http://schemas.microsoft.com/office/drawing/2014/main" id="{48A055E0-8431-4E17-6173-E53C307AE9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7556" y="5941439"/>
            <a:ext cx="917882" cy="917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58040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330</TotalTime>
  <Words>696</Words>
  <Application>Microsoft Office PowerPoint</Application>
  <PresentationFormat>Panorámica</PresentationFormat>
  <Paragraphs>75</Paragraphs>
  <Slides>26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26</vt:i4>
      </vt:variant>
    </vt:vector>
  </HeadingPairs>
  <TitlesOfParts>
    <vt:vector size="32" baseType="lpstr">
      <vt:lpstr>Aptos</vt:lpstr>
      <vt:lpstr>Aptos Display</vt:lpstr>
      <vt:lpstr>Archivo SemiBold</vt:lpstr>
      <vt:lpstr>Arial</vt:lpstr>
      <vt:lpstr>Hammersmith One</vt:lpstr>
      <vt:lpstr>Tema de Office</vt:lpstr>
      <vt:lpstr>Proyecto CompArte</vt:lpstr>
      <vt:lpstr>1. Moodboard</vt:lpstr>
      <vt:lpstr>Nuestra estrategia:</vt:lpstr>
      <vt:lpstr>Nuestra misión:</vt:lpstr>
      <vt:lpstr>Nuestra paleta de colores:</vt:lpstr>
      <vt:lpstr>Nuestras fuentes:</vt:lpstr>
      <vt:lpstr>Nuestros iconos:</vt:lpstr>
      <vt:lpstr>Nuestras imágenes e inspiración:</vt:lpstr>
      <vt:lpstr>Nuestra inspiración:</vt:lpstr>
      <vt:lpstr>2. Landing Page</vt:lpstr>
      <vt:lpstr>Presentación de PowerPoint</vt:lpstr>
      <vt:lpstr>Presentación de PowerPoint</vt:lpstr>
      <vt:lpstr>3. Guidelines</vt:lpstr>
      <vt:lpstr>Onboarding:</vt:lpstr>
      <vt:lpstr>Menu:</vt:lpstr>
      <vt:lpstr>HERO Image + Carousel:</vt:lpstr>
      <vt:lpstr>Search:</vt:lpstr>
      <vt:lpstr>Wizards:</vt:lpstr>
      <vt:lpstr>Article list/card items:</vt:lpstr>
      <vt:lpstr>Item details + actions:</vt:lpstr>
      <vt:lpstr>Reserva:</vt:lpstr>
      <vt:lpstr>Form Input:</vt:lpstr>
      <vt:lpstr>Shopping cart:</vt:lpstr>
      <vt:lpstr>About:</vt:lpstr>
      <vt:lpstr>Calendar:</vt:lpstr>
      <vt:lpstr>4. Layout HI-FI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Nuestra estrategia:</dc:title>
  <dc:creator>marionet5 55</dc:creator>
  <cp:lastModifiedBy>marionet5 55</cp:lastModifiedBy>
  <cp:revision>242</cp:revision>
  <dcterms:created xsi:type="dcterms:W3CDTF">2024-05-14T16:47:30Z</dcterms:created>
  <dcterms:modified xsi:type="dcterms:W3CDTF">2024-05-18T11:45:52Z</dcterms:modified>
</cp:coreProperties>
</file>

<file path=docProps/thumbnail.jpeg>
</file>